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2"/>
  </p:notesMasterIdLst>
  <p:handoutMasterIdLst>
    <p:handoutMasterId r:id="rId23"/>
  </p:handoutMasterIdLst>
  <p:sldIdLst>
    <p:sldId id="256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5" r:id="rId20"/>
    <p:sldId id="276" r:id="rId2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91" d="100"/>
          <a:sy n="91" d="100"/>
        </p:scale>
        <p:origin x="534" y="90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148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B78AA0-A046-4BBF-81A0-E0F4E281AF86}" type="doc">
      <dgm:prSet loTypeId="urn:microsoft.com/office/officeart/2005/8/layout/pyramid1" loCatId="pyramid" qsTypeId="urn:microsoft.com/office/officeart/2005/8/quickstyle/simple4" qsCatId="simple" csTypeId="urn:microsoft.com/office/officeart/2005/8/colors/accent1_2" csCatId="accent1" phldr="1"/>
      <dgm:spPr/>
    </dgm:pt>
    <dgm:pt modelId="{9378B083-865C-40D3-B73B-3F685E970025}">
      <dgm:prSet phldrT="[besedilo]" custT="1"/>
      <dgm:spPr/>
      <dgm:t>
        <a:bodyPr/>
        <a:lstStyle/>
        <a:p>
          <a:pPr algn="ctr"/>
          <a:endParaRPr lang="sl-SI" sz="1800" dirty="0" smtClean="0"/>
        </a:p>
        <a:p>
          <a:pPr algn="ctr"/>
          <a:r>
            <a:rPr lang="sl-SI" sz="1800" b="1" dirty="0" smtClean="0">
              <a:solidFill>
                <a:schemeClr val="bg2"/>
              </a:solidFill>
            </a:rPr>
            <a:t>TERCIARNO </a:t>
          </a:r>
        </a:p>
        <a:p>
          <a:pPr algn="ctr"/>
          <a:r>
            <a:rPr lang="sl-SI" sz="1800" b="1" dirty="0" smtClean="0">
              <a:solidFill>
                <a:schemeClr val="bg2"/>
              </a:solidFill>
            </a:rPr>
            <a:t>IZOBRAŽEVANJE </a:t>
          </a:r>
          <a:endParaRPr lang="sl-SI" sz="1800" b="1" dirty="0">
            <a:solidFill>
              <a:schemeClr val="bg2"/>
            </a:solidFill>
          </a:endParaRPr>
        </a:p>
      </dgm:t>
    </dgm:pt>
    <dgm:pt modelId="{18E0E4B6-6542-4792-B05E-542E584D2427}" type="parTrans" cxnId="{5A5EED5B-68F2-4D93-9095-388A300E75EC}">
      <dgm:prSet/>
      <dgm:spPr/>
      <dgm:t>
        <a:bodyPr/>
        <a:lstStyle/>
        <a:p>
          <a:endParaRPr lang="sl-SI"/>
        </a:p>
      </dgm:t>
    </dgm:pt>
    <dgm:pt modelId="{3544114F-2B49-409A-8275-EC9D63AD6EA0}" type="sibTrans" cxnId="{5A5EED5B-68F2-4D93-9095-388A300E75EC}">
      <dgm:prSet/>
      <dgm:spPr/>
      <dgm:t>
        <a:bodyPr/>
        <a:lstStyle/>
        <a:p>
          <a:endParaRPr lang="sl-SI"/>
        </a:p>
      </dgm:t>
    </dgm:pt>
    <dgm:pt modelId="{AB744C8A-6CB1-4B09-81CE-81A7F648ED52}">
      <dgm:prSet phldrT="[besedilo]" custT="1"/>
      <dgm:spPr/>
      <dgm:t>
        <a:bodyPr/>
        <a:lstStyle/>
        <a:p>
          <a:r>
            <a:rPr lang="sl-SI" sz="3200" b="1" dirty="0" smtClean="0">
              <a:solidFill>
                <a:schemeClr val="bg2"/>
              </a:solidFill>
            </a:rPr>
            <a:t>SREDNJEŠOLSKO IZOBRAŽEVANJE</a:t>
          </a:r>
          <a:endParaRPr lang="sl-SI" sz="3200" b="1" dirty="0">
            <a:solidFill>
              <a:schemeClr val="bg2"/>
            </a:solidFill>
          </a:endParaRPr>
        </a:p>
      </dgm:t>
    </dgm:pt>
    <dgm:pt modelId="{78966B6D-275A-4415-9A8E-D6AF70833017}" type="parTrans" cxnId="{F7CF5C71-93C9-4965-9596-DD2D129AD3F3}">
      <dgm:prSet/>
      <dgm:spPr/>
      <dgm:t>
        <a:bodyPr/>
        <a:lstStyle/>
        <a:p>
          <a:endParaRPr lang="sl-SI"/>
        </a:p>
      </dgm:t>
    </dgm:pt>
    <dgm:pt modelId="{DA9D11C5-DBC3-4E2F-91E3-40206F3E5298}" type="sibTrans" cxnId="{F7CF5C71-93C9-4965-9596-DD2D129AD3F3}">
      <dgm:prSet/>
      <dgm:spPr/>
      <dgm:t>
        <a:bodyPr/>
        <a:lstStyle/>
        <a:p>
          <a:endParaRPr lang="sl-SI"/>
        </a:p>
      </dgm:t>
    </dgm:pt>
    <dgm:pt modelId="{E0305D5E-A84B-41AE-B1EE-5DC6EAF1877A}">
      <dgm:prSet phldrT="[besedilo]"/>
      <dgm:spPr/>
      <dgm:t>
        <a:bodyPr/>
        <a:lstStyle/>
        <a:p>
          <a:r>
            <a:rPr lang="sl-SI" b="1" dirty="0" smtClean="0">
              <a:solidFill>
                <a:schemeClr val="bg2"/>
              </a:solidFill>
            </a:rPr>
            <a:t>OSNOVNOŠOLSKO IZOBRAŽEVANJE</a:t>
          </a:r>
          <a:endParaRPr lang="sl-SI" b="1" dirty="0">
            <a:solidFill>
              <a:schemeClr val="bg2"/>
            </a:solidFill>
          </a:endParaRPr>
        </a:p>
      </dgm:t>
    </dgm:pt>
    <dgm:pt modelId="{57D59DDE-B300-421E-8758-667C9D640014}" type="parTrans" cxnId="{1E2272D0-2D71-4C1B-9868-7833391F37C8}">
      <dgm:prSet/>
      <dgm:spPr/>
      <dgm:t>
        <a:bodyPr/>
        <a:lstStyle/>
        <a:p>
          <a:endParaRPr lang="sl-SI"/>
        </a:p>
      </dgm:t>
    </dgm:pt>
    <dgm:pt modelId="{6C4FBE26-DF0C-448F-97DB-ECFCAB6DBC75}" type="sibTrans" cxnId="{1E2272D0-2D71-4C1B-9868-7833391F37C8}">
      <dgm:prSet/>
      <dgm:spPr/>
      <dgm:t>
        <a:bodyPr/>
        <a:lstStyle/>
        <a:p>
          <a:endParaRPr lang="sl-SI"/>
        </a:p>
      </dgm:t>
    </dgm:pt>
    <dgm:pt modelId="{C1FD2A7F-FED0-45CB-AE9C-AF52A6E7B720}" type="pres">
      <dgm:prSet presAssocID="{FAB78AA0-A046-4BBF-81A0-E0F4E281AF86}" presName="Name0" presStyleCnt="0">
        <dgm:presLayoutVars>
          <dgm:dir/>
          <dgm:animLvl val="lvl"/>
          <dgm:resizeHandles val="exact"/>
        </dgm:presLayoutVars>
      </dgm:prSet>
      <dgm:spPr/>
    </dgm:pt>
    <dgm:pt modelId="{7BF1CF65-9CA0-4291-9BA0-089217DEB070}" type="pres">
      <dgm:prSet presAssocID="{9378B083-865C-40D3-B73B-3F685E970025}" presName="Name8" presStyleCnt="0"/>
      <dgm:spPr/>
    </dgm:pt>
    <dgm:pt modelId="{281E49E3-1E20-417E-B5EE-2A84F023B03D}" type="pres">
      <dgm:prSet presAssocID="{9378B083-865C-40D3-B73B-3F685E970025}" presName="level" presStyleLbl="node1" presStyleIdx="0" presStyleCnt="3" custLinFactNeighborX="388" custLinFactNeighborY="83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C1B7362-E5CB-4DAC-B606-E3080D97B3A5}" type="pres">
      <dgm:prSet presAssocID="{9378B083-865C-40D3-B73B-3F685E97002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BFDBAFA-AC8F-4F65-B2DC-CFFCE85BF71F}" type="pres">
      <dgm:prSet presAssocID="{AB744C8A-6CB1-4B09-81CE-81A7F648ED52}" presName="Name8" presStyleCnt="0"/>
      <dgm:spPr/>
    </dgm:pt>
    <dgm:pt modelId="{0152F79A-8C78-4BA1-A217-D6F3172BEB58}" type="pres">
      <dgm:prSet presAssocID="{AB744C8A-6CB1-4B09-81CE-81A7F648ED5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7D0CABB-52A1-4B17-8D63-5C1C9A2ECF30}" type="pres">
      <dgm:prSet presAssocID="{AB744C8A-6CB1-4B09-81CE-81A7F648ED5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B1882D1-A3A3-4BAB-B2C2-EE0F018F4EF6}" type="pres">
      <dgm:prSet presAssocID="{E0305D5E-A84B-41AE-B1EE-5DC6EAF1877A}" presName="Name8" presStyleCnt="0"/>
      <dgm:spPr/>
    </dgm:pt>
    <dgm:pt modelId="{8EE9437C-6D63-46C5-B060-1C339E0E8D93}" type="pres">
      <dgm:prSet presAssocID="{E0305D5E-A84B-41AE-B1EE-5DC6EAF1877A}" presName="level" presStyleLbl="node1" presStyleIdx="2" presStyleCnt="3" custLinFactNeighborX="125" custLinFactNeighborY="3329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050500D-064D-4717-B597-52B34B60D5A7}" type="pres">
      <dgm:prSet presAssocID="{E0305D5E-A84B-41AE-B1EE-5DC6EAF1877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A859D63-C9AB-4B4A-8027-EB77A41F44DC}" type="presOf" srcId="{E0305D5E-A84B-41AE-B1EE-5DC6EAF1877A}" destId="{1050500D-064D-4717-B597-52B34B60D5A7}" srcOrd="1" destOrd="0" presId="urn:microsoft.com/office/officeart/2005/8/layout/pyramid1"/>
    <dgm:cxn modelId="{AC2E86EC-A65B-4DAD-ADA2-AE25FD2C2A13}" type="presOf" srcId="{AB744C8A-6CB1-4B09-81CE-81A7F648ED52}" destId="{27D0CABB-52A1-4B17-8D63-5C1C9A2ECF30}" srcOrd="1" destOrd="0" presId="urn:microsoft.com/office/officeart/2005/8/layout/pyramid1"/>
    <dgm:cxn modelId="{5A5EED5B-68F2-4D93-9095-388A300E75EC}" srcId="{FAB78AA0-A046-4BBF-81A0-E0F4E281AF86}" destId="{9378B083-865C-40D3-B73B-3F685E970025}" srcOrd="0" destOrd="0" parTransId="{18E0E4B6-6542-4792-B05E-542E584D2427}" sibTransId="{3544114F-2B49-409A-8275-EC9D63AD6EA0}"/>
    <dgm:cxn modelId="{123E2968-6ECD-49B9-8C80-85EE0C768C0E}" type="presOf" srcId="{E0305D5E-A84B-41AE-B1EE-5DC6EAF1877A}" destId="{8EE9437C-6D63-46C5-B060-1C339E0E8D93}" srcOrd="0" destOrd="0" presId="urn:microsoft.com/office/officeart/2005/8/layout/pyramid1"/>
    <dgm:cxn modelId="{32EC1027-5C3D-44ED-9301-C0EE50BB87D5}" type="presOf" srcId="{9378B083-865C-40D3-B73B-3F685E970025}" destId="{281E49E3-1E20-417E-B5EE-2A84F023B03D}" srcOrd="0" destOrd="0" presId="urn:microsoft.com/office/officeart/2005/8/layout/pyramid1"/>
    <dgm:cxn modelId="{1E2272D0-2D71-4C1B-9868-7833391F37C8}" srcId="{FAB78AA0-A046-4BBF-81A0-E0F4E281AF86}" destId="{E0305D5E-A84B-41AE-B1EE-5DC6EAF1877A}" srcOrd="2" destOrd="0" parTransId="{57D59DDE-B300-421E-8758-667C9D640014}" sibTransId="{6C4FBE26-DF0C-448F-97DB-ECFCAB6DBC75}"/>
    <dgm:cxn modelId="{F2064B82-B64E-4909-963F-58313AA44445}" type="presOf" srcId="{AB744C8A-6CB1-4B09-81CE-81A7F648ED52}" destId="{0152F79A-8C78-4BA1-A217-D6F3172BEB58}" srcOrd="0" destOrd="0" presId="urn:microsoft.com/office/officeart/2005/8/layout/pyramid1"/>
    <dgm:cxn modelId="{1DCEE7AD-3E9A-4256-AF13-963F7C73EE6D}" type="presOf" srcId="{9378B083-865C-40D3-B73B-3F685E970025}" destId="{AC1B7362-E5CB-4DAC-B606-E3080D97B3A5}" srcOrd="1" destOrd="0" presId="urn:microsoft.com/office/officeart/2005/8/layout/pyramid1"/>
    <dgm:cxn modelId="{F7CF5C71-93C9-4965-9596-DD2D129AD3F3}" srcId="{FAB78AA0-A046-4BBF-81A0-E0F4E281AF86}" destId="{AB744C8A-6CB1-4B09-81CE-81A7F648ED52}" srcOrd="1" destOrd="0" parTransId="{78966B6D-275A-4415-9A8E-D6AF70833017}" sibTransId="{DA9D11C5-DBC3-4E2F-91E3-40206F3E5298}"/>
    <dgm:cxn modelId="{C5066526-2A75-4C48-8DE0-C6952CF80A61}" type="presOf" srcId="{FAB78AA0-A046-4BBF-81A0-E0F4E281AF86}" destId="{C1FD2A7F-FED0-45CB-AE9C-AF52A6E7B720}" srcOrd="0" destOrd="0" presId="urn:microsoft.com/office/officeart/2005/8/layout/pyramid1"/>
    <dgm:cxn modelId="{88CDC522-DF2F-4A27-8692-8C97E6212F9F}" type="presParOf" srcId="{C1FD2A7F-FED0-45CB-AE9C-AF52A6E7B720}" destId="{7BF1CF65-9CA0-4291-9BA0-089217DEB070}" srcOrd="0" destOrd="0" presId="urn:microsoft.com/office/officeart/2005/8/layout/pyramid1"/>
    <dgm:cxn modelId="{80242B1E-0DE4-49D4-8ABE-544C9D60ED88}" type="presParOf" srcId="{7BF1CF65-9CA0-4291-9BA0-089217DEB070}" destId="{281E49E3-1E20-417E-B5EE-2A84F023B03D}" srcOrd="0" destOrd="0" presId="urn:microsoft.com/office/officeart/2005/8/layout/pyramid1"/>
    <dgm:cxn modelId="{2E9E8833-CAD5-46CB-9D28-35E253E00ED7}" type="presParOf" srcId="{7BF1CF65-9CA0-4291-9BA0-089217DEB070}" destId="{AC1B7362-E5CB-4DAC-B606-E3080D97B3A5}" srcOrd="1" destOrd="0" presId="urn:microsoft.com/office/officeart/2005/8/layout/pyramid1"/>
    <dgm:cxn modelId="{736839B7-1338-44FA-83F4-F917835BE69C}" type="presParOf" srcId="{C1FD2A7F-FED0-45CB-AE9C-AF52A6E7B720}" destId="{6BFDBAFA-AC8F-4F65-B2DC-CFFCE85BF71F}" srcOrd="1" destOrd="0" presId="urn:microsoft.com/office/officeart/2005/8/layout/pyramid1"/>
    <dgm:cxn modelId="{FB8B47F8-D105-4348-B7FD-38CC1D439501}" type="presParOf" srcId="{6BFDBAFA-AC8F-4F65-B2DC-CFFCE85BF71F}" destId="{0152F79A-8C78-4BA1-A217-D6F3172BEB58}" srcOrd="0" destOrd="0" presId="urn:microsoft.com/office/officeart/2005/8/layout/pyramid1"/>
    <dgm:cxn modelId="{B457F0B9-FEAE-4D71-96B6-B72EFDAFA182}" type="presParOf" srcId="{6BFDBAFA-AC8F-4F65-B2DC-CFFCE85BF71F}" destId="{27D0CABB-52A1-4B17-8D63-5C1C9A2ECF30}" srcOrd="1" destOrd="0" presId="urn:microsoft.com/office/officeart/2005/8/layout/pyramid1"/>
    <dgm:cxn modelId="{188055EA-5862-4C4C-8DCA-B76903D23A71}" type="presParOf" srcId="{C1FD2A7F-FED0-45CB-AE9C-AF52A6E7B720}" destId="{BB1882D1-A3A3-4BAB-B2C2-EE0F018F4EF6}" srcOrd="2" destOrd="0" presId="urn:microsoft.com/office/officeart/2005/8/layout/pyramid1"/>
    <dgm:cxn modelId="{81292F10-22AD-408C-A67B-1A83D204BE6B}" type="presParOf" srcId="{BB1882D1-A3A3-4BAB-B2C2-EE0F018F4EF6}" destId="{8EE9437C-6D63-46C5-B060-1C339E0E8D93}" srcOrd="0" destOrd="0" presId="urn:microsoft.com/office/officeart/2005/8/layout/pyramid1"/>
    <dgm:cxn modelId="{1A43490F-F231-4893-ACDB-30AC0F9C5BD4}" type="presParOf" srcId="{BB1882D1-A3A3-4BAB-B2C2-EE0F018F4EF6}" destId="{1050500D-064D-4717-B597-52B34B60D5A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244D43-A3C2-4072-AADE-D5388B209991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8A666CC2-EC60-402B-8115-E91EEB9CD619}">
      <dgm:prSet phldrT="[besedilo]"/>
      <dgm:spPr/>
      <dgm:t>
        <a:bodyPr/>
        <a:lstStyle/>
        <a:p>
          <a:pPr algn="ctr"/>
          <a:r>
            <a:rPr lang="sl-SI" b="1" dirty="0" smtClean="0"/>
            <a:t>Gimnazija</a:t>
          </a:r>
          <a:endParaRPr lang="sl-SI" b="1" dirty="0"/>
        </a:p>
      </dgm:t>
    </dgm:pt>
    <dgm:pt modelId="{C46F2C9E-42FB-4D1E-B289-AAFE1C7C2D10}" type="parTrans" cxnId="{13767FC0-9F35-4D45-AA63-933F5124EA54}">
      <dgm:prSet/>
      <dgm:spPr/>
      <dgm:t>
        <a:bodyPr/>
        <a:lstStyle/>
        <a:p>
          <a:endParaRPr lang="sl-SI"/>
        </a:p>
      </dgm:t>
    </dgm:pt>
    <dgm:pt modelId="{6CB989E5-E76D-412B-BF65-4D54D1FFC3C7}" type="sibTrans" cxnId="{13767FC0-9F35-4D45-AA63-933F5124EA54}">
      <dgm:prSet/>
      <dgm:spPr/>
      <dgm:t>
        <a:bodyPr/>
        <a:lstStyle/>
        <a:p>
          <a:endParaRPr lang="sl-SI"/>
        </a:p>
      </dgm:t>
    </dgm:pt>
    <dgm:pt modelId="{32F8CDC7-18E3-459B-8E47-877EFF8837BF}">
      <dgm:prSet phldrT="[besedilo]"/>
      <dgm:spPr/>
      <dgm:t>
        <a:bodyPr/>
        <a:lstStyle/>
        <a:p>
          <a:r>
            <a:rPr lang="sl-SI" b="1" dirty="0" smtClean="0"/>
            <a:t>Poklicno tehniško izobraževanje</a:t>
          </a:r>
        </a:p>
        <a:p>
          <a:r>
            <a:rPr lang="sl-SI" b="1" dirty="0" smtClean="0"/>
            <a:t>(PTI)</a:t>
          </a:r>
          <a:endParaRPr lang="sl-SI" b="1" dirty="0"/>
        </a:p>
      </dgm:t>
    </dgm:pt>
    <dgm:pt modelId="{0A3ABE26-1900-46A0-9F19-898DF3587CA5}" type="parTrans" cxnId="{CCCAA1E7-0EA9-4EAE-AFF3-9D2A6861CF25}">
      <dgm:prSet/>
      <dgm:spPr/>
      <dgm:t>
        <a:bodyPr/>
        <a:lstStyle/>
        <a:p>
          <a:endParaRPr lang="sl-SI"/>
        </a:p>
      </dgm:t>
    </dgm:pt>
    <dgm:pt modelId="{80612445-3041-4D71-B5C8-112ADAB147A4}" type="sibTrans" cxnId="{CCCAA1E7-0EA9-4EAE-AFF3-9D2A6861CF25}">
      <dgm:prSet/>
      <dgm:spPr/>
      <dgm:t>
        <a:bodyPr/>
        <a:lstStyle/>
        <a:p>
          <a:endParaRPr lang="sl-SI"/>
        </a:p>
      </dgm:t>
    </dgm:pt>
    <dgm:pt modelId="{6EC6D824-731C-4917-B8CA-C780534A8CDD}">
      <dgm:prSet phldrT="[besedilo]"/>
      <dgm:spPr/>
      <dgm:t>
        <a:bodyPr/>
        <a:lstStyle/>
        <a:p>
          <a:r>
            <a:rPr lang="sl-SI" b="1" dirty="0" smtClean="0"/>
            <a:t>Srednje poklicno izobraževanje </a:t>
          </a:r>
        </a:p>
        <a:p>
          <a:r>
            <a:rPr lang="sl-SI" b="1" dirty="0" smtClean="0"/>
            <a:t>(SPI)</a:t>
          </a:r>
          <a:endParaRPr lang="sl-SI" b="1" dirty="0"/>
        </a:p>
      </dgm:t>
    </dgm:pt>
    <dgm:pt modelId="{99C45420-8DE0-4B11-A9DA-EFF341DF2FB5}" type="parTrans" cxnId="{1491A8E4-D9AB-479F-9C1E-A323BD84AD73}">
      <dgm:prSet/>
      <dgm:spPr/>
      <dgm:t>
        <a:bodyPr/>
        <a:lstStyle/>
        <a:p>
          <a:endParaRPr lang="sl-SI"/>
        </a:p>
      </dgm:t>
    </dgm:pt>
    <dgm:pt modelId="{C0F82563-5B7D-4A21-9FB0-80BD479B97F3}" type="sibTrans" cxnId="{1491A8E4-D9AB-479F-9C1E-A323BD84AD73}">
      <dgm:prSet/>
      <dgm:spPr/>
      <dgm:t>
        <a:bodyPr/>
        <a:lstStyle/>
        <a:p>
          <a:endParaRPr lang="sl-SI"/>
        </a:p>
      </dgm:t>
    </dgm:pt>
    <dgm:pt modelId="{E570956B-BDED-45F8-93E1-9F536BBE2BAC}">
      <dgm:prSet phldrT="[besedilo]"/>
      <dgm:spPr/>
      <dgm:t>
        <a:bodyPr/>
        <a:lstStyle/>
        <a:p>
          <a:r>
            <a:rPr lang="sl-SI" b="1" dirty="0" smtClean="0"/>
            <a:t>Nižje poklicno izobraževanje</a:t>
          </a:r>
        </a:p>
        <a:p>
          <a:r>
            <a:rPr lang="sl-SI" b="1" dirty="0" smtClean="0"/>
            <a:t>(NPI)</a:t>
          </a:r>
          <a:endParaRPr lang="sl-SI" b="1" dirty="0"/>
        </a:p>
      </dgm:t>
    </dgm:pt>
    <dgm:pt modelId="{DF547516-90BE-4B7F-8DA8-170ACE93FD8A}" type="parTrans" cxnId="{596D4D11-9016-4B6D-B4B1-128A971FC323}">
      <dgm:prSet/>
      <dgm:spPr/>
      <dgm:t>
        <a:bodyPr/>
        <a:lstStyle/>
        <a:p>
          <a:endParaRPr lang="sl-SI"/>
        </a:p>
      </dgm:t>
    </dgm:pt>
    <dgm:pt modelId="{991E152C-222E-4FE1-9745-360F0B5A41C6}" type="sibTrans" cxnId="{596D4D11-9016-4B6D-B4B1-128A971FC323}">
      <dgm:prSet/>
      <dgm:spPr/>
      <dgm:t>
        <a:bodyPr/>
        <a:lstStyle/>
        <a:p>
          <a:endParaRPr lang="sl-SI"/>
        </a:p>
      </dgm:t>
    </dgm:pt>
    <dgm:pt modelId="{27394FD7-E24B-443B-A1B9-98969DC9B5DD}">
      <dgm:prSet phldrT="[besedilo]"/>
      <dgm:spPr/>
      <dgm:t>
        <a:bodyPr/>
        <a:lstStyle/>
        <a:p>
          <a:r>
            <a:rPr lang="sl-SI" b="1" dirty="0" smtClean="0"/>
            <a:t>Srednje strokovno izobraževanje</a:t>
          </a:r>
        </a:p>
        <a:p>
          <a:r>
            <a:rPr lang="sl-SI" b="1" dirty="0" smtClean="0"/>
            <a:t>(SSI)</a:t>
          </a:r>
          <a:endParaRPr lang="sl-SI" b="1" dirty="0"/>
        </a:p>
      </dgm:t>
    </dgm:pt>
    <dgm:pt modelId="{95F9489C-1F02-4121-9CC9-71FFB49DB069}" type="parTrans" cxnId="{71BB6E0A-245C-4B5A-9A79-E78F211EB2C1}">
      <dgm:prSet/>
      <dgm:spPr/>
      <dgm:t>
        <a:bodyPr/>
        <a:lstStyle/>
        <a:p>
          <a:endParaRPr lang="sl-SI"/>
        </a:p>
      </dgm:t>
    </dgm:pt>
    <dgm:pt modelId="{EB0794B9-5435-4314-A6BB-1B61C2E19C19}" type="sibTrans" cxnId="{71BB6E0A-245C-4B5A-9A79-E78F211EB2C1}">
      <dgm:prSet/>
      <dgm:spPr/>
      <dgm:t>
        <a:bodyPr/>
        <a:lstStyle/>
        <a:p>
          <a:endParaRPr lang="sl-SI"/>
        </a:p>
      </dgm:t>
    </dgm:pt>
    <dgm:pt modelId="{CE87EED3-04F8-4627-8CE4-5202E0416B43}" type="pres">
      <dgm:prSet presAssocID="{8F244D43-A3C2-4072-AADE-D5388B2099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D9F3C888-EC7F-47F3-8A0F-2113887CDD47}" type="pres">
      <dgm:prSet presAssocID="{8A666CC2-EC60-402B-8115-E91EEB9CD619}" presName="node" presStyleLbl="node1" presStyleIdx="0" presStyleCnt="5" custRadScaleRad="97706" custRadScaleInc="100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C4CE8D0-7B1F-4C4A-8ABE-DB583CB41DE8}" type="pres">
      <dgm:prSet presAssocID="{8A666CC2-EC60-402B-8115-E91EEB9CD619}" presName="spNode" presStyleCnt="0"/>
      <dgm:spPr/>
      <dgm:t>
        <a:bodyPr/>
        <a:lstStyle/>
        <a:p>
          <a:endParaRPr lang="sl-SI"/>
        </a:p>
      </dgm:t>
    </dgm:pt>
    <dgm:pt modelId="{FDD5B997-F73A-49DB-A46F-40A421831ABB}" type="pres">
      <dgm:prSet presAssocID="{6CB989E5-E76D-412B-BF65-4D54D1FFC3C7}" presName="sibTrans" presStyleLbl="sibTrans1D1" presStyleIdx="0" presStyleCnt="5"/>
      <dgm:spPr/>
      <dgm:t>
        <a:bodyPr/>
        <a:lstStyle/>
        <a:p>
          <a:endParaRPr lang="sl-SI"/>
        </a:p>
      </dgm:t>
    </dgm:pt>
    <dgm:pt modelId="{A48103EE-3A18-483C-8899-284AE8CBDA29}" type="pres">
      <dgm:prSet presAssocID="{32F8CDC7-18E3-459B-8E47-877EFF8837B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98E49E6-9AD9-4FB1-BD47-74F6E538BE4E}" type="pres">
      <dgm:prSet presAssocID="{32F8CDC7-18E3-459B-8E47-877EFF8837BF}" presName="spNode" presStyleCnt="0"/>
      <dgm:spPr/>
      <dgm:t>
        <a:bodyPr/>
        <a:lstStyle/>
        <a:p>
          <a:endParaRPr lang="sl-SI"/>
        </a:p>
      </dgm:t>
    </dgm:pt>
    <dgm:pt modelId="{87D011C6-195C-458D-A2ED-ECEECDB69875}" type="pres">
      <dgm:prSet presAssocID="{80612445-3041-4D71-B5C8-112ADAB147A4}" presName="sibTrans" presStyleLbl="sibTrans1D1" presStyleIdx="1" presStyleCnt="5"/>
      <dgm:spPr/>
      <dgm:t>
        <a:bodyPr/>
        <a:lstStyle/>
        <a:p>
          <a:endParaRPr lang="sl-SI"/>
        </a:p>
      </dgm:t>
    </dgm:pt>
    <dgm:pt modelId="{673E5C03-1767-4D0B-8928-B7313ED2A944}" type="pres">
      <dgm:prSet presAssocID="{6EC6D824-731C-4917-B8CA-C780534A8CD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0666713-96EC-4193-9873-6E347F3E7F54}" type="pres">
      <dgm:prSet presAssocID="{6EC6D824-731C-4917-B8CA-C780534A8CDD}" presName="spNode" presStyleCnt="0"/>
      <dgm:spPr/>
      <dgm:t>
        <a:bodyPr/>
        <a:lstStyle/>
        <a:p>
          <a:endParaRPr lang="sl-SI"/>
        </a:p>
      </dgm:t>
    </dgm:pt>
    <dgm:pt modelId="{07FA477D-A70A-4BB0-BC1D-BCCE8ACE1EC8}" type="pres">
      <dgm:prSet presAssocID="{C0F82563-5B7D-4A21-9FB0-80BD479B97F3}" presName="sibTrans" presStyleLbl="sibTrans1D1" presStyleIdx="2" presStyleCnt="5"/>
      <dgm:spPr/>
      <dgm:t>
        <a:bodyPr/>
        <a:lstStyle/>
        <a:p>
          <a:endParaRPr lang="sl-SI"/>
        </a:p>
      </dgm:t>
    </dgm:pt>
    <dgm:pt modelId="{F5AA09AA-3887-4DB1-A8C7-B37C3698316B}" type="pres">
      <dgm:prSet presAssocID="{E570956B-BDED-45F8-93E1-9F536BBE2BA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629FD9E-DC44-478D-9042-15E5EE14EF2B}" type="pres">
      <dgm:prSet presAssocID="{E570956B-BDED-45F8-93E1-9F536BBE2BAC}" presName="spNode" presStyleCnt="0"/>
      <dgm:spPr/>
      <dgm:t>
        <a:bodyPr/>
        <a:lstStyle/>
        <a:p>
          <a:endParaRPr lang="sl-SI"/>
        </a:p>
      </dgm:t>
    </dgm:pt>
    <dgm:pt modelId="{A25EE504-59C4-498F-B69F-60094E178067}" type="pres">
      <dgm:prSet presAssocID="{991E152C-222E-4FE1-9745-360F0B5A41C6}" presName="sibTrans" presStyleLbl="sibTrans1D1" presStyleIdx="3" presStyleCnt="5"/>
      <dgm:spPr/>
      <dgm:t>
        <a:bodyPr/>
        <a:lstStyle/>
        <a:p>
          <a:endParaRPr lang="sl-SI"/>
        </a:p>
      </dgm:t>
    </dgm:pt>
    <dgm:pt modelId="{E3A54B59-2484-4D45-B9E4-98743AA0F5C4}" type="pres">
      <dgm:prSet presAssocID="{27394FD7-E24B-443B-A1B9-98969DC9B5D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1C6579C-D76B-4205-BDE8-A79C9313EB84}" type="pres">
      <dgm:prSet presAssocID="{27394FD7-E24B-443B-A1B9-98969DC9B5DD}" presName="spNode" presStyleCnt="0"/>
      <dgm:spPr/>
      <dgm:t>
        <a:bodyPr/>
        <a:lstStyle/>
        <a:p>
          <a:endParaRPr lang="sl-SI"/>
        </a:p>
      </dgm:t>
    </dgm:pt>
    <dgm:pt modelId="{1FE38E50-EFFB-4942-9965-A20A44743571}" type="pres">
      <dgm:prSet presAssocID="{EB0794B9-5435-4314-A6BB-1B61C2E19C19}" presName="sibTrans" presStyleLbl="sibTrans1D1" presStyleIdx="4" presStyleCnt="5"/>
      <dgm:spPr/>
      <dgm:t>
        <a:bodyPr/>
        <a:lstStyle/>
        <a:p>
          <a:endParaRPr lang="sl-SI"/>
        </a:p>
      </dgm:t>
    </dgm:pt>
  </dgm:ptLst>
  <dgm:cxnLst>
    <dgm:cxn modelId="{35387FEF-56E8-477B-BD4A-E024505C486B}" type="presOf" srcId="{991E152C-222E-4FE1-9745-360F0B5A41C6}" destId="{A25EE504-59C4-498F-B69F-60094E178067}" srcOrd="0" destOrd="0" presId="urn:microsoft.com/office/officeart/2005/8/layout/cycle6"/>
    <dgm:cxn modelId="{13767FC0-9F35-4D45-AA63-933F5124EA54}" srcId="{8F244D43-A3C2-4072-AADE-D5388B209991}" destId="{8A666CC2-EC60-402B-8115-E91EEB9CD619}" srcOrd="0" destOrd="0" parTransId="{C46F2C9E-42FB-4D1E-B289-AAFE1C7C2D10}" sibTransId="{6CB989E5-E76D-412B-BF65-4D54D1FFC3C7}"/>
    <dgm:cxn modelId="{63924CEE-2125-4F98-820C-D19E69F84F71}" type="presOf" srcId="{6EC6D824-731C-4917-B8CA-C780534A8CDD}" destId="{673E5C03-1767-4D0B-8928-B7313ED2A944}" srcOrd="0" destOrd="0" presId="urn:microsoft.com/office/officeart/2005/8/layout/cycle6"/>
    <dgm:cxn modelId="{BE7D54D2-8B26-4FE1-A565-6F60A76AB8CF}" type="presOf" srcId="{6CB989E5-E76D-412B-BF65-4D54D1FFC3C7}" destId="{FDD5B997-F73A-49DB-A46F-40A421831ABB}" srcOrd="0" destOrd="0" presId="urn:microsoft.com/office/officeart/2005/8/layout/cycle6"/>
    <dgm:cxn modelId="{1491A8E4-D9AB-479F-9C1E-A323BD84AD73}" srcId="{8F244D43-A3C2-4072-AADE-D5388B209991}" destId="{6EC6D824-731C-4917-B8CA-C780534A8CDD}" srcOrd="2" destOrd="0" parTransId="{99C45420-8DE0-4B11-A9DA-EFF341DF2FB5}" sibTransId="{C0F82563-5B7D-4A21-9FB0-80BD479B97F3}"/>
    <dgm:cxn modelId="{A2937487-6A61-42CC-B475-423C8EA3DB31}" type="presOf" srcId="{32F8CDC7-18E3-459B-8E47-877EFF8837BF}" destId="{A48103EE-3A18-483C-8899-284AE8CBDA29}" srcOrd="0" destOrd="0" presId="urn:microsoft.com/office/officeart/2005/8/layout/cycle6"/>
    <dgm:cxn modelId="{4C7E4350-82D7-42A6-BE76-909848004A01}" type="presOf" srcId="{C0F82563-5B7D-4A21-9FB0-80BD479B97F3}" destId="{07FA477D-A70A-4BB0-BC1D-BCCE8ACE1EC8}" srcOrd="0" destOrd="0" presId="urn:microsoft.com/office/officeart/2005/8/layout/cycle6"/>
    <dgm:cxn modelId="{596D4D11-9016-4B6D-B4B1-128A971FC323}" srcId="{8F244D43-A3C2-4072-AADE-D5388B209991}" destId="{E570956B-BDED-45F8-93E1-9F536BBE2BAC}" srcOrd="3" destOrd="0" parTransId="{DF547516-90BE-4B7F-8DA8-170ACE93FD8A}" sibTransId="{991E152C-222E-4FE1-9745-360F0B5A41C6}"/>
    <dgm:cxn modelId="{8D812BCA-96DC-4AC0-BE5A-42A69D699A8B}" type="presOf" srcId="{E570956B-BDED-45F8-93E1-9F536BBE2BAC}" destId="{F5AA09AA-3887-4DB1-A8C7-B37C3698316B}" srcOrd="0" destOrd="0" presId="urn:microsoft.com/office/officeart/2005/8/layout/cycle6"/>
    <dgm:cxn modelId="{A21C0F49-0B35-4076-B1E2-213B0CB549CC}" type="presOf" srcId="{80612445-3041-4D71-B5C8-112ADAB147A4}" destId="{87D011C6-195C-458D-A2ED-ECEECDB69875}" srcOrd="0" destOrd="0" presId="urn:microsoft.com/office/officeart/2005/8/layout/cycle6"/>
    <dgm:cxn modelId="{71BB6E0A-245C-4B5A-9A79-E78F211EB2C1}" srcId="{8F244D43-A3C2-4072-AADE-D5388B209991}" destId="{27394FD7-E24B-443B-A1B9-98969DC9B5DD}" srcOrd="4" destOrd="0" parTransId="{95F9489C-1F02-4121-9CC9-71FFB49DB069}" sibTransId="{EB0794B9-5435-4314-A6BB-1B61C2E19C19}"/>
    <dgm:cxn modelId="{63BB56C6-7A95-4860-AB83-A9E7DE55EA3E}" type="presOf" srcId="{27394FD7-E24B-443B-A1B9-98969DC9B5DD}" destId="{E3A54B59-2484-4D45-B9E4-98743AA0F5C4}" srcOrd="0" destOrd="0" presId="urn:microsoft.com/office/officeart/2005/8/layout/cycle6"/>
    <dgm:cxn modelId="{D0F08282-D116-4499-A2F2-EAF32A0CE6DC}" type="presOf" srcId="{8F244D43-A3C2-4072-AADE-D5388B209991}" destId="{CE87EED3-04F8-4627-8CE4-5202E0416B43}" srcOrd="0" destOrd="0" presId="urn:microsoft.com/office/officeart/2005/8/layout/cycle6"/>
    <dgm:cxn modelId="{CCCAA1E7-0EA9-4EAE-AFF3-9D2A6861CF25}" srcId="{8F244D43-A3C2-4072-AADE-D5388B209991}" destId="{32F8CDC7-18E3-459B-8E47-877EFF8837BF}" srcOrd="1" destOrd="0" parTransId="{0A3ABE26-1900-46A0-9F19-898DF3587CA5}" sibTransId="{80612445-3041-4D71-B5C8-112ADAB147A4}"/>
    <dgm:cxn modelId="{83B5E1A0-C800-4B37-8890-CDB5616100D9}" type="presOf" srcId="{8A666CC2-EC60-402B-8115-E91EEB9CD619}" destId="{D9F3C888-EC7F-47F3-8A0F-2113887CDD47}" srcOrd="0" destOrd="0" presId="urn:microsoft.com/office/officeart/2005/8/layout/cycle6"/>
    <dgm:cxn modelId="{9C95FF2A-E015-47B8-9007-2BE535A32029}" type="presOf" srcId="{EB0794B9-5435-4314-A6BB-1B61C2E19C19}" destId="{1FE38E50-EFFB-4942-9965-A20A44743571}" srcOrd="0" destOrd="0" presId="urn:microsoft.com/office/officeart/2005/8/layout/cycle6"/>
    <dgm:cxn modelId="{7893C44B-9714-4374-992D-D9CC651D42C6}" type="presParOf" srcId="{CE87EED3-04F8-4627-8CE4-5202E0416B43}" destId="{D9F3C888-EC7F-47F3-8A0F-2113887CDD47}" srcOrd="0" destOrd="0" presId="urn:microsoft.com/office/officeart/2005/8/layout/cycle6"/>
    <dgm:cxn modelId="{108E884A-2D93-42BA-9793-9F3BC7A6AAB1}" type="presParOf" srcId="{CE87EED3-04F8-4627-8CE4-5202E0416B43}" destId="{1C4CE8D0-7B1F-4C4A-8ABE-DB583CB41DE8}" srcOrd="1" destOrd="0" presId="urn:microsoft.com/office/officeart/2005/8/layout/cycle6"/>
    <dgm:cxn modelId="{3261F8EB-AFDE-4463-B41B-8D9351D366C2}" type="presParOf" srcId="{CE87EED3-04F8-4627-8CE4-5202E0416B43}" destId="{FDD5B997-F73A-49DB-A46F-40A421831ABB}" srcOrd="2" destOrd="0" presId="urn:microsoft.com/office/officeart/2005/8/layout/cycle6"/>
    <dgm:cxn modelId="{17F454D3-62A7-4E02-A86E-39DC8600103C}" type="presParOf" srcId="{CE87EED3-04F8-4627-8CE4-5202E0416B43}" destId="{A48103EE-3A18-483C-8899-284AE8CBDA29}" srcOrd="3" destOrd="0" presId="urn:microsoft.com/office/officeart/2005/8/layout/cycle6"/>
    <dgm:cxn modelId="{A9997A2B-E749-4C82-91C0-215CD1355933}" type="presParOf" srcId="{CE87EED3-04F8-4627-8CE4-5202E0416B43}" destId="{198E49E6-9AD9-4FB1-BD47-74F6E538BE4E}" srcOrd="4" destOrd="0" presId="urn:microsoft.com/office/officeart/2005/8/layout/cycle6"/>
    <dgm:cxn modelId="{FCDC82A3-2128-4366-833C-5E0CFF458892}" type="presParOf" srcId="{CE87EED3-04F8-4627-8CE4-5202E0416B43}" destId="{87D011C6-195C-458D-A2ED-ECEECDB69875}" srcOrd="5" destOrd="0" presId="urn:microsoft.com/office/officeart/2005/8/layout/cycle6"/>
    <dgm:cxn modelId="{4A099EAD-6CCD-46E9-A8CE-37C9F739A010}" type="presParOf" srcId="{CE87EED3-04F8-4627-8CE4-5202E0416B43}" destId="{673E5C03-1767-4D0B-8928-B7313ED2A944}" srcOrd="6" destOrd="0" presId="urn:microsoft.com/office/officeart/2005/8/layout/cycle6"/>
    <dgm:cxn modelId="{577C0114-7C2B-4441-B9AB-F2297ECBF340}" type="presParOf" srcId="{CE87EED3-04F8-4627-8CE4-5202E0416B43}" destId="{80666713-96EC-4193-9873-6E347F3E7F54}" srcOrd="7" destOrd="0" presId="urn:microsoft.com/office/officeart/2005/8/layout/cycle6"/>
    <dgm:cxn modelId="{5BC286A2-A7C6-4F31-976F-B508481AF46A}" type="presParOf" srcId="{CE87EED3-04F8-4627-8CE4-5202E0416B43}" destId="{07FA477D-A70A-4BB0-BC1D-BCCE8ACE1EC8}" srcOrd="8" destOrd="0" presId="urn:microsoft.com/office/officeart/2005/8/layout/cycle6"/>
    <dgm:cxn modelId="{8696CDE6-BE16-4134-AF9B-6BD23C1E1D82}" type="presParOf" srcId="{CE87EED3-04F8-4627-8CE4-5202E0416B43}" destId="{F5AA09AA-3887-4DB1-A8C7-B37C3698316B}" srcOrd="9" destOrd="0" presId="urn:microsoft.com/office/officeart/2005/8/layout/cycle6"/>
    <dgm:cxn modelId="{8D68F1B3-4C53-4F8F-9DF5-4B0D31516787}" type="presParOf" srcId="{CE87EED3-04F8-4627-8CE4-5202E0416B43}" destId="{3629FD9E-DC44-478D-9042-15E5EE14EF2B}" srcOrd="10" destOrd="0" presId="urn:microsoft.com/office/officeart/2005/8/layout/cycle6"/>
    <dgm:cxn modelId="{54C1D6F3-3595-4A15-9ABC-9F986F485420}" type="presParOf" srcId="{CE87EED3-04F8-4627-8CE4-5202E0416B43}" destId="{A25EE504-59C4-498F-B69F-60094E178067}" srcOrd="11" destOrd="0" presId="urn:microsoft.com/office/officeart/2005/8/layout/cycle6"/>
    <dgm:cxn modelId="{0081A90F-9447-402F-B4E0-7B134E2A7414}" type="presParOf" srcId="{CE87EED3-04F8-4627-8CE4-5202E0416B43}" destId="{E3A54B59-2484-4D45-B9E4-98743AA0F5C4}" srcOrd="12" destOrd="0" presId="urn:microsoft.com/office/officeart/2005/8/layout/cycle6"/>
    <dgm:cxn modelId="{CCD11431-37A3-433D-AAA0-498D06C3C694}" type="presParOf" srcId="{CE87EED3-04F8-4627-8CE4-5202E0416B43}" destId="{61C6579C-D76B-4205-BDE8-A79C9313EB84}" srcOrd="13" destOrd="0" presId="urn:microsoft.com/office/officeart/2005/8/layout/cycle6"/>
    <dgm:cxn modelId="{6B02D756-2F13-4703-91CE-EEE9D344C9FC}" type="presParOf" srcId="{CE87EED3-04F8-4627-8CE4-5202E0416B43}" destId="{1FE38E50-EFFB-4942-9965-A20A4474357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D53247-B76C-4472-A84E-C8B3C641FA92}" type="doc">
      <dgm:prSet loTypeId="urn:microsoft.com/office/officeart/2005/8/layout/pyramid3" loCatId="pyramid" qsTypeId="urn:microsoft.com/office/officeart/2005/8/quickstyle/simple4" qsCatId="simple" csTypeId="urn:microsoft.com/office/officeart/2005/8/colors/accent1_2" csCatId="accent1" phldr="1"/>
      <dgm:spPr/>
    </dgm:pt>
    <dgm:pt modelId="{6607708F-084F-4D9E-8551-649AF784ED4C}">
      <dgm:prSet phldrT="[besedilo]"/>
      <dgm:spPr/>
      <dgm:t>
        <a:bodyPr/>
        <a:lstStyle/>
        <a:p>
          <a:r>
            <a:rPr lang="sl-SI" b="1" dirty="0" smtClean="0">
              <a:solidFill>
                <a:schemeClr val="bg2"/>
              </a:solidFill>
            </a:rPr>
            <a:t>TOČKE IZ OCEN </a:t>
          </a:r>
          <a:endParaRPr lang="sl-SI" b="1" dirty="0">
            <a:solidFill>
              <a:schemeClr val="bg2"/>
            </a:solidFill>
          </a:endParaRPr>
        </a:p>
      </dgm:t>
    </dgm:pt>
    <dgm:pt modelId="{0CD89C72-139C-4CD4-972C-CA5639CC00BF}" type="parTrans" cxnId="{DD3D22A6-5488-493F-AD1B-885A2E62FA5B}">
      <dgm:prSet/>
      <dgm:spPr/>
      <dgm:t>
        <a:bodyPr/>
        <a:lstStyle/>
        <a:p>
          <a:endParaRPr lang="sl-SI"/>
        </a:p>
      </dgm:t>
    </dgm:pt>
    <dgm:pt modelId="{63F241CE-B1CA-412C-9ED3-AAEAAF81BCE1}" type="sibTrans" cxnId="{DD3D22A6-5488-493F-AD1B-885A2E62FA5B}">
      <dgm:prSet/>
      <dgm:spPr/>
      <dgm:t>
        <a:bodyPr/>
        <a:lstStyle/>
        <a:p>
          <a:endParaRPr lang="sl-SI"/>
        </a:p>
      </dgm:t>
    </dgm:pt>
    <dgm:pt modelId="{61E109CC-1A0A-4E73-92A3-E1EE93B6A9C9}">
      <dgm:prSet phldrT="[besedilo]" custT="1"/>
      <dgm:spPr/>
      <dgm:t>
        <a:bodyPr/>
        <a:lstStyle/>
        <a:p>
          <a:r>
            <a:rPr lang="sl-SI" sz="3200" b="1" dirty="0" smtClean="0">
              <a:solidFill>
                <a:schemeClr val="bg2"/>
              </a:solidFill>
            </a:rPr>
            <a:t>TOČKE IZ NPZ</a:t>
          </a:r>
          <a:endParaRPr lang="sl-SI" sz="3200" b="1" dirty="0">
            <a:solidFill>
              <a:schemeClr val="bg2"/>
            </a:solidFill>
          </a:endParaRPr>
        </a:p>
      </dgm:t>
    </dgm:pt>
    <dgm:pt modelId="{82415AC2-0D3C-44F8-AD05-8A1E26E75A23}" type="parTrans" cxnId="{A7F68811-D659-40D2-A03D-22688042F49D}">
      <dgm:prSet/>
      <dgm:spPr/>
      <dgm:t>
        <a:bodyPr/>
        <a:lstStyle/>
        <a:p>
          <a:endParaRPr lang="sl-SI"/>
        </a:p>
      </dgm:t>
    </dgm:pt>
    <dgm:pt modelId="{D0F8B862-0FC8-49E0-83E3-259D222014A5}" type="sibTrans" cxnId="{A7F68811-D659-40D2-A03D-22688042F49D}">
      <dgm:prSet/>
      <dgm:spPr/>
      <dgm:t>
        <a:bodyPr/>
        <a:lstStyle/>
        <a:p>
          <a:endParaRPr lang="sl-SI"/>
        </a:p>
      </dgm:t>
    </dgm:pt>
    <dgm:pt modelId="{4315E546-2B37-4D9B-B92B-1ABA7E4A5537}">
      <dgm:prSet phldrT="[besedilo]" custT="1"/>
      <dgm:spPr/>
      <dgm:t>
        <a:bodyPr/>
        <a:lstStyle/>
        <a:p>
          <a:r>
            <a:rPr lang="sl-SI" sz="4000" b="1" dirty="0" smtClean="0">
              <a:solidFill>
                <a:schemeClr val="bg2"/>
              </a:solidFill>
            </a:rPr>
            <a:t>POSEBNA MERILA</a:t>
          </a:r>
          <a:endParaRPr lang="sl-SI" sz="4000" b="1" dirty="0">
            <a:solidFill>
              <a:schemeClr val="bg2"/>
            </a:solidFill>
          </a:endParaRPr>
        </a:p>
      </dgm:t>
    </dgm:pt>
    <dgm:pt modelId="{1D42239E-B77C-49E2-AE3C-9D9ED767274E}" type="parTrans" cxnId="{B3BB3E53-0631-4DFA-8D2C-C2F73178462E}">
      <dgm:prSet/>
      <dgm:spPr/>
      <dgm:t>
        <a:bodyPr/>
        <a:lstStyle/>
        <a:p>
          <a:endParaRPr lang="sl-SI"/>
        </a:p>
      </dgm:t>
    </dgm:pt>
    <dgm:pt modelId="{C61707A4-9A0A-47E2-8F79-484A40E981AF}" type="sibTrans" cxnId="{B3BB3E53-0631-4DFA-8D2C-C2F73178462E}">
      <dgm:prSet/>
      <dgm:spPr/>
      <dgm:t>
        <a:bodyPr/>
        <a:lstStyle/>
        <a:p>
          <a:endParaRPr lang="sl-SI"/>
        </a:p>
      </dgm:t>
    </dgm:pt>
    <dgm:pt modelId="{494CA33D-E398-470C-AC7C-27CA16B336C8}">
      <dgm:prSet phldrT="[besedilo]" custT="1"/>
      <dgm:spPr/>
      <dgm:t>
        <a:bodyPr/>
        <a:lstStyle/>
        <a:p>
          <a:r>
            <a:rPr lang="sl-SI" sz="1200" b="1" dirty="0" smtClean="0">
              <a:solidFill>
                <a:schemeClr val="bg2"/>
              </a:solidFill>
            </a:rPr>
            <a:t>DRUGA</a:t>
          </a:r>
        </a:p>
        <a:p>
          <a:r>
            <a:rPr lang="sl-SI" sz="1200" b="1" dirty="0" smtClean="0">
              <a:solidFill>
                <a:schemeClr val="bg2"/>
              </a:solidFill>
            </a:rPr>
            <a:t>MERILA</a:t>
          </a:r>
          <a:endParaRPr lang="sl-SI" sz="1200" b="1" dirty="0">
            <a:solidFill>
              <a:schemeClr val="bg2"/>
            </a:solidFill>
          </a:endParaRPr>
        </a:p>
      </dgm:t>
    </dgm:pt>
    <dgm:pt modelId="{73E1195D-8565-4EC8-9A0A-255AD405BC3B}" type="sibTrans" cxnId="{4D5B41B4-EE2E-485D-8914-12AD59AEB6FB}">
      <dgm:prSet/>
      <dgm:spPr/>
      <dgm:t>
        <a:bodyPr/>
        <a:lstStyle/>
        <a:p>
          <a:endParaRPr lang="sl-SI"/>
        </a:p>
      </dgm:t>
    </dgm:pt>
    <dgm:pt modelId="{38ECAD52-9A5C-4412-8D22-E79C5F1DC8E9}" type="parTrans" cxnId="{4D5B41B4-EE2E-485D-8914-12AD59AEB6FB}">
      <dgm:prSet/>
      <dgm:spPr/>
      <dgm:t>
        <a:bodyPr/>
        <a:lstStyle/>
        <a:p>
          <a:endParaRPr lang="sl-SI"/>
        </a:p>
      </dgm:t>
    </dgm:pt>
    <dgm:pt modelId="{DFDAF5EA-A8DA-4248-A80B-0ED484258CED}" type="pres">
      <dgm:prSet presAssocID="{BFD53247-B76C-4472-A84E-C8B3C641FA92}" presName="Name0" presStyleCnt="0">
        <dgm:presLayoutVars>
          <dgm:dir/>
          <dgm:animLvl val="lvl"/>
          <dgm:resizeHandles val="exact"/>
        </dgm:presLayoutVars>
      </dgm:prSet>
      <dgm:spPr/>
    </dgm:pt>
    <dgm:pt modelId="{116F49C6-4592-4F91-A15E-00581E183DFB}" type="pres">
      <dgm:prSet presAssocID="{6607708F-084F-4D9E-8551-649AF784ED4C}" presName="Name8" presStyleCnt="0"/>
      <dgm:spPr/>
    </dgm:pt>
    <dgm:pt modelId="{CB54D3F0-313E-4F13-81D3-839136B2EF57}" type="pres">
      <dgm:prSet presAssocID="{6607708F-084F-4D9E-8551-649AF784ED4C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7C88437-1D82-4D44-881D-DDBED43BEA72}" type="pres">
      <dgm:prSet presAssocID="{6607708F-084F-4D9E-8551-649AF784ED4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017CBA5-EB5B-40B7-A115-73073E742050}" type="pres">
      <dgm:prSet presAssocID="{4315E546-2B37-4D9B-B92B-1ABA7E4A5537}" presName="Name8" presStyleCnt="0"/>
      <dgm:spPr/>
    </dgm:pt>
    <dgm:pt modelId="{FE86E44D-1ED9-4C98-9929-34266DCC88F1}" type="pres">
      <dgm:prSet presAssocID="{4315E546-2B37-4D9B-B92B-1ABA7E4A5537}" presName="level" presStyleLbl="node1" presStyleIdx="1" presStyleCnt="4" custLinFactNeighborX="0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F8DF978-1203-4874-B785-4CE132AEC862}" type="pres">
      <dgm:prSet presAssocID="{4315E546-2B37-4D9B-B92B-1ABA7E4A553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505D38A-22F9-4788-8B42-9F1C577EC8F4}" type="pres">
      <dgm:prSet presAssocID="{61E109CC-1A0A-4E73-92A3-E1EE93B6A9C9}" presName="Name8" presStyleCnt="0"/>
      <dgm:spPr/>
    </dgm:pt>
    <dgm:pt modelId="{E449EA0A-ED00-4257-B862-0095C1CA2001}" type="pres">
      <dgm:prSet presAssocID="{61E109CC-1A0A-4E73-92A3-E1EE93B6A9C9}" presName="level" presStyleLbl="node1" presStyleIdx="2" presStyleCnt="4" custLinFactNeighborX="0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18A4A94-8E8C-40E0-9285-D1373E72920A}" type="pres">
      <dgm:prSet presAssocID="{61E109CC-1A0A-4E73-92A3-E1EE93B6A9C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7576387-6307-418C-A151-05F30EC62C76}" type="pres">
      <dgm:prSet presAssocID="{494CA33D-E398-470C-AC7C-27CA16B336C8}" presName="Name8" presStyleCnt="0"/>
      <dgm:spPr/>
    </dgm:pt>
    <dgm:pt modelId="{574AF32A-BDE4-4108-B51A-94453740AA93}" type="pres">
      <dgm:prSet presAssocID="{494CA33D-E398-470C-AC7C-27CA16B336C8}" presName="level" presStyleLbl="node1" presStyleIdx="3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F46B1BC-7572-4ADA-BE03-D59B17C07CA4}" type="pres">
      <dgm:prSet presAssocID="{494CA33D-E398-470C-AC7C-27CA16B336C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B3BB3E53-0631-4DFA-8D2C-C2F73178462E}" srcId="{BFD53247-B76C-4472-A84E-C8B3C641FA92}" destId="{4315E546-2B37-4D9B-B92B-1ABA7E4A5537}" srcOrd="1" destOrd="0" parTransId="{1D42239E-B77C-49E2-AE3C-9D9ED767274E}" sibTransId="{C61707A4-9A0A-47E2-8F79-484A40E981AF}"/>
    <dgm:cxn modelId="{6230088F-AF91-420A-BEE3-DC6960DD9ACD}" type="presOf" srcId="{4315E546-2B37-4D9B-B92B-1ABA7E4A5537}" destId="{1F8DF978-1203-4874-B785-4CE132AEC862}" srcOrd="1" destOrd="0" presId="urn:microsoft.com/office/officeart/2005/8/layout/pyramid3"/>
    <dgm:cxn modelId="{4D5B41B4-EE2E-485D-8914-12AD59AEB6FB}" srcId="{BFD53247-B76C-4472-A84E-C8B3C641FA92}" destId="{494CA33D-E398-470C-AC7C-27CA16B336C8}" srcOrd="3" destOrd="0" parTransId="{38ECAD52-9A5C-4412-8D22-E79C5F1DC8E9}" sibTransId="{73E1195D-8565-4EC8-9A0A-255AD405BC3B}"/>
    <dgm:cxn modelId="{C002671F-5C9C-41BC-A26A-81199EAD0FBF}" type="presOf" srcId="{61E109CC-1A0A-4E73-92A3-E1EE93B6A9C9}" destId="{E449EA0A-ED00-4257-B862-0095C1CA2001}" srcOrd="0" destOrd="0" presId="urn:microsoft.com/office/officeart/2005/8/layout/pyramid3"/>
    <dgm:cxn modelId="{D0BBBC40-BB25-49A8-9816-90A6E7E05815}" type="presOf" srcId="{BFD53247-B76C-4472-A84E-C8B3C641FA92}" destId="{DFDAF5EA-A8DA-4248-A80B-0ED484258CED}" srcOrd="0" destOrd="0" presId="urn:microsoft.com/office/officeart/2005/8/layout/pyramid3"/>
    <dgm:cxn modelId="{31EC4B88-5E05-4E6A-9224-7C5DEF9A47F9}" type="presOf" srcId="{494CA33D-E398-470C-AC7C-27CA16B336C8}" destId="{6F46B1BC-7572-4ADA-BE03-D59B17C07CA4}" srcOrd="1" destOrd="0" presId="urn:microsoft.com/office/officeart/2005/8/layout/pyramid3"/>
    <dgm:cxn modelId="{6838EDF4-822E-417C-8044-7407EFF5F223}" type="presOf" srcId="{4315E546-2B37-4D9B-B92B-1ABA7E4A5537}" destId="{FE86E44D-1ED9-4C98-9929-34266DCC88F1}" srcOrd="0" destOrd="0" presId="urn:microsoft.com/office/officeart/2005/8/layout/pyramid3"/>
    <dgm:cxn modelId="{B524FEA4-6026-4919-B2E3-44C8EBBF16B1}" type="presOf" srcId="{6607708F-084F-4D9E-8551-649AF784ED4C}" destId="{CB54D3F0-313E-4F13-81D3-839136B2EF57}" srcOrd="0" destOrd="0" presId="urn:microsoft.com/office/officeart/2005/8/layout/pyramid3"/>
    <dgm:cxn modelId="{DD3D22A6-5488-493F-AD1B-885A2E62FA5B}" srcId="{BFD53247-B76C-4472-A84E-C8B3C641FA92}" destId="{6607708F-084F-4D9E-8551-649AF784ED4C}" srcOrd="0" destOrd="0" parTransId="{0CD89C72-139C-4CD4-972C-CA5639CC00BF}" sibTransId="{63F241CE-B1CA-412C-9ED3-AAEAAF81BCE1}"/>
    <dgm:cxn modelId="{7E9FC3F0-7AA2-44E5-867B-52430FA09C6B}" type="presOf" srcId="{61E109CC-1A0A-4E73-92A3-E1EE93B6A9C9}" destId="{118A4A94-8E8C-40E0-9285-D1373E72920A}" srcOrd="1" destOrd="0" presId="urn:microsoft.com/office/officeart/2005/8/layout/pyramid3"/>
    <dgm:cxn modelId="{FFBB5958-A9FE-499C-8F61-A068A1968F52}" type="presOf" srcId="{494CA33D-E398-470C-AC7C-27CA16B336C8}" destId="{574AF32A-BDE4-4108-B51A-94453740AA93}" srcOrd="0" destOrd="0" presId="urn:microsoft.com/office/officeart/2005/8/layout/pyramid3"/>
    <dgm:cxn modelId="{A7F68811-D659-40D2-A03D-22688042F49D}" srcId="{BFD53247-B76C-4472-A84E-C8B3C641FA92}" destId="{61E109CC-1A0A-4E73-92A3-E1EE93B6A9C9}" srcOrd="2" destOrd="0" parTransId="{82415AC2-0D3C-44F8-AD05-8A1E26E75A23}" sibTransId="{D0F8B862-0FC8-49E0-83E3-259D222014A5}"/>
    <dgm:cxn modelId="{17734475-11F6-40D0-9FD7-6A32E5DE3658}" type="presOf" srcId="{6607708F-084F-4D9E-8551-649AF784ED4C}" destId="{B7C88437-1D82-4D44-881D-DDBED43BEA72}" srcOrd="1" destOrd="0" presId="urn:microsoft.com/office/officeart/2005/8/layout/pyramid3"/>
    <dgm:cxn modelId="{0188E669-A274-4BED-B7A1-D1E325F3E675}" type="presParOf" srcId="{DFDAF5EA-A8DA-4248-A80B-0ED484258CED}" destId="{116F49C6-4592-4F91-A15E-00581E183DFB}" srcOrd="0" destOrd="0" presId="urn:microsoft.com/office/officeart/2005/8/layout/pyramid3"/>
    <dgm:cxn modelId="{DF2B5E6E-3AFB-46F4-A65E-1BC5183088A1}" type="presParOf" srcId="{116F49C6-4592-4F91-A15E-00581E183DFB}" destId="{CB54D3F0-313E-4F13-81D3-839136B2EF57}" srcOrd="0" destOrd="0" presId="urn:microsoft.com/office/officeart/2005/8/layout/pyramid3"/>
    <dgm:cxn modelId="{F952B91E-24A2-4E37-BABA-E000DFC14947}" type="presParOf" srcId="{116F49C6-4592-4F91-A15E-00581E183DFB}" destId="{B7C88437-1D82-4D44-881D-DDBED43BEA72}" srcOrd="1" destOrd="0" presId="urn:microsoft.com/office/officeart/2005/8/layout/pyramid3"/>
    <dgm:cxn modelId="{E8934C30-64A6-4E21-9555-7E7C589C8156}" type="presParOf" srcId="{DFDAF5EA-A8DA-4248-A80B-0ED484258CED}" destId="{6017CBA5-EB5B-40B7-A115-73073E742050}" srcOrd="1" destOrd="0" presId="urn:microsoft.com/office/officeart/2005/8/layout/pyramid3"/>
    <dgm:cxn modelId="{2660E20E-6EF8-463A-87D7-1629EB9E451F}" type="presParOf" srcId="{6017CBA5-EB5B-40B7-A115-73073E742050}" destId="{FE86E44D-1ED9-4C98-9929-34266DCC88F1}" srcOrd="0" destOrd="0" presId="urn:microsoft.com/office/officeart/2005/8/layout/pyramid3"/>
    <dgm:cxn modelId="{F769FBFD-9DD8-4C63-B54F-2D3D39FB2064}" type="presParOf" srcId="{6017CBA5-EB5B-40B7-A115-73073E742050}" destId="{1F8DF978-1203-4874-B785-4CE132AEC862}" srcOrd="1" destOrd="0" presId="urn:microsoft.com/office/officeart/2005/8/layout/pyramid3"/>
    <dgm:cxn modelId="{3423EF9E-6A8D-4265-A865-521939770E7F}" type="presParOf" srcId="{DFDAF5EA-A8DA-4248-A80B-0ED484258CED}" destId="{C505D38A-22F9-4788-8B42-9F1C577EC8F4}" srcOrd="2" destOrd="0" presId="urn:microsoft.com/office/officeart/2005/8/layout/pyramid3"/>
    <dgm:cxn modelId="{DA2E09ED-82BA-48B0-85B6-08CBB0830EE6}" type="presParOf" srcId="{C505D38A-22F9-4788-8B42-9F1C577EC8F4}" destId="{E449EA0A-ED00-4257-B862-0095C1CA2001}" srcOrd="0" destOrd="0" presId="urn:microsoft.com/office/officeart/2005/8/layout/pyramid3"/>
    <dgm:cxn modelId="{230F0C4F-40C7-4F6E-A64E-ED8F48090599}" type="presParOf" srcId="{C505D38A-22F9-4788-8B42-9F1C577EC8F4}" destId="{118A4A94-8E8C-40E0-9285-D1373E72920A}" srcOrd="1" destOrd="0" presId="urn:microsoft.com/office/officeart/2005/8/layout/pyramid3"/>
    <dgm:cxn modelId="{E3B1060E-2153-4412-B713-D6633A97B800}" type="presParOf" srcId="{DFDAF5EA-A8DA-4248-A80B-0ED484258CED}" destId="{57576387-6307-418C-A151-05F30EC62C76}" srcOrd="3" destOrd="0" presId="urn:microsoft.com/office/officeart/2005/8/layout/pyramid3"/>
    <dgm:cxn modelId="{8D10A7D2-D5DE-444A-BB6B-E581128D2573}" type="presParOf" srcId="{57576387-6307-418C-A151-05F30EC62C76}" destId="{574AF32A-BDE4-4108-B51A-94453740AA93}" srcOrd="0" destOrd="0" presId="urn:microsoft.com/office/officeart/2005/8/layout/pyramid3"/>
    <dgm:cxn modelId="{657BEB56-B500-4C0D-BC57-EA81EF018A5D}" type="presParOf" srcId="{57576387-6307-418C-A151-05F30EC62C76}" destId="{6F46B1BC-7572-4ADA-BE03-D59B17C07CA4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F42591-C3DE-4C60-ACBD-4B03D49D62F0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61CD930A-2433-4D7B-84C8-9B9B65019F8F}">
      <dgm:prSet phldrT="[besedilo]" custT="1"/>
      <dgm:spPr/>
      <dgm:t>
        <a:bodyPr/>
        <a:lstStyle/>
        <a:p>
          <a:r>
            <a:rPr lang="sl-SI" sz="4400" b="1" dirty="0" smtClean="0">
              <a:solidFill>
                <a:schemeClr val="bg2"/>
              </a:solidFill>
            </a:rPr>
            <a:t>OMEJITEV VPISA</a:t>
          </a:r>
          <a:endParaRPr lang="sl-SI" sz="4400" b="1" dirty="0">
            <a:solidFill>
              <a:schemeClr val="bg2"/>
            </a:solidFill>
          </a:endParaRPr>
        </a:p>
      </dgm:t>
    </dgm:pt>
    <dgm:pt modelId="{4D519EC1-57E2-4C95-84AF-BE8FAF0D09CB}" type="parTrans" cxnId="{8EBA7526-EF05-40F3-9196-77507FCA808C}">
      <dgm:prSet/>
      <dgm:spPr/>
      <dgm:t>
        <a:bodyPr/>
        <a:lstStyle/>
        <a:p>
          <a:endParaRPr lang="sl-SI"/>
        </a:p>
      </dgm:t>
    </dgm:pt>
    <dgm:pt modelId="{46534A16-2994-42E8-AD66-625EC4293427}" type="sibTrans" cxnId="{8EBA7526-EF05-40F3-9196-77507FCA808C}">
      <dgm:prSet/>
      <dgm:spPr/>
      <dgm:t>
        <a:bodyPr/>
        <a:lstStyle/>
        <a:p>
          <a:endParaRPr lang="sl-SI"/>
        </a:p>
      </dgm:t>
    </dgm:pt>
    <dgm:pt modelId="{E4DEA86F-F61D-4C29-8C5D-0B021A1D3C42}">
      <dgm:prSet phldrT="[besedilo]" custT="1"/>
      <dgm:spPr/>
      <dgm:t>
        <a:bodyPr/>
        <a:lstStyle/>
        <a:p>
          <a:r>
            <a:rPr lang="sl-SI" sz="3200" b="1" dirty="0" smtClean="0">
              <a:solidFill>
                <a:schemeClr val="bg2"/>
              </a:solidFill>
            </a:rPr>
            <a:t>1. KROG </a:t>
          </a:r>
          <a:r>
            <a:rPr lang="sl-SI" sz="3200" b="0" dirty="0" smtClean="0">
              <a:solidFill>
                <a:schemeClr val="tx1"/>
              </a:solidFill>
            </a:rPr>
            <a:t>(90 %)</a:t>
          </a:r>
        </a:p>
      </dgm:t>
    </dgm:pt>
    <dgm:pt modelId="{829B5478-C0E9-4302-8310-D0181767DCB7}" type="parTrans" cxnId="{27490265-C42B-4B3A-B160-344BED8DACAC}">
      <dgm:prSet/>
      <dgm:spPr/>
      <dgm:t>
        <a:bodyPr/>
        <a:lstStyle/>
        <a:p>
          <a:endParaRPr lang="sl-SI"/>
        </a:p>
      </dgm:t>
    </dgm:pt>
    <dgm:pt modelId="{F32A27D0-CEB5-4D45-A9F6-70CA1F4A84C3}" type="sibTrans" cxnId="{27490265-C42B-4B3A-B160-344BED8DACAC}">
      <dgm:prSet/>
      <dgm:spPr/>
      <dgm:t>
        <a:bodyPr/>
        <a:lstStyle/>
        <a:p>
          <a:endParaRPr lang="sl-SI"/>
        </a:p>
      </dgm:t>
    </dgm:pt>
    <dgm:pt modelId="{8A2E1F32-4D9F-4793-AB17-EC801F489165}">
      <dgm:prSet phldrT="[besedilo]" custT="1"/>
      <dgm:spPr/>
      <dgm:t>
        <a:bodyPr/>
        <a:lstStyle/>
        <a:p>
          <a:r>
            <a:rPr lang="sl-SI" sz="3200" b="1" dirty="0" smtClean="0">
              <a:solidFill>
                <a:schemeClr val="bg2"/>
              </a:solidFill>
            </a:rPr>
            <a:t>2. KROG </a:t>
          </a:r>
          <a:r>
            <a:rPr lang="sl-SI" sz="3200" dirty="0" smtClean="0"/>
            <a:t>(10 % in ostala prosta mesta) – </a:t>
          </a:r>
          <a:r>
            <a:rPr lang="sl-SI" sz="3200" b="1" dirty="0" smtClean="0">
              <a:solidFill>
                <a:schemeClr val="bg2"/>
              </a:solidFill>
            </a:rPr>
            <a:t>PRIORITETNI SEZNAM 10 PROGRAMOV/ŠOL</a:t>
          </a:r>
          <a:endParaRPr lang="sl-SI" sz="3200" b="1" dirty="0">
            <a:solidFill>
              <a:schemeClr val="bg2"/>
            </a:solidFill>
          </a:endParaRPr>
        </a:p>
      </dgm:t>
    </dgm:pt>
    <dgm:pt modelId="{8B987670-C616-4AA1-A9AF-C48F0D3D1367}" type="parTrans" cxnId="{1EB1051C-CE74-4294-A358-FFC61B77C4E2}">
      <dgm:prSet/>
      <dgm:spPr/>
      <dgm:t>
        <a:bodyPr/>
        <a:lstStyle/>
        <a:p>
          <a:endParaRPr lang="sl-SI"/>
        </a:p>
      </dgm:t>
    </dgm:pt>
    <dgm:pt modelId="{3F4C3901-3B42-4E55-B692-B062BEFC3C7B}" type="sibTrans" cxnId="{1EB1051C-CE74-4294-A358-FFC61B77C4E2}">
      <dgm:prSet/>
      <dgm:spPr/>
      <dgm:t>
        <a:bodyPr/>
        <a:lstStyle/>
        <a:p>
          <a:endParaRPr lang="sl-SI"/>
        </a:p>
      </dgm:t>
    </dgm:pt>
    <dgm:pt modelId="{C337E8AF-7F62-422D-9F21-49AED551B608}" type="pres">
      <dgm:prSet presAssocID="{61F42591-C3DE-4C60-ACBD-4B03D49D62F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D348CDF5-FFD8-4B0B-A60A-063CBE6EB13D}" type="pres">
      <dgm:prSet presAssocID="{61F42591-C3DE-4C60-ACBD-4B03D49D62F0}" presName="dummyMaxCanvas" presStyleCnt="0">
        <dgm:presLayoutVars/>
      </dgm:prSet>
      <dgm:spPr/>
    </dgm:pt>
    <dgm:pt modelId="{F49D7DC7-9D4D-490A-BDD3-2137F14F1798}" type="pres">
      <dgm:prSet presAssocID="{61F42591-C3DE-4C60-ACBD-4B03D49D62F0}" presName="ThreeNodes_1" presStyleLbl="node1" presStyleIdx="0" presStyleCnt="3" custLinFactNeighborX="-429" custLinFactNeighborY="92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A1A8BFD-F099-49AC-B8B0-5929DDABEE33}" type="pres">
      <dgm:prSet presAssocID="{61F42591-C3DE-4C60-ACBD-4B03D49D62F0}" presName="ThreeNodes_2" presStyleLbl="node1" presStyleIdx="1" presStyleCnt="3" custLinFactNeighborY="238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59C404D-82FE-4B3A-85A6-5A42D8822B48}" type="pres">
      <dgm:prSet presAssocID="{61F42591-C3DE-4C60-ACBD-4B03D49D62F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1EEC619-1D96-4D38-91D2-2149E73FA2D3}" type="pres">
      <dgm:prSet presAssocID="{61F42591-C3DE-4C60-ACBD-4B03D49D62F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E13535B-EBC8-4086-B281-81C2FCC22002}" type="pres">
      <dgm:prSet presAssocID="{61F42591-C3DE-4C60-ACBD-4B03D49D62F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24F49F3-FB96-4C26-8B97-7FBB7301DB65}" type="pres">
      <dgm:prSet presAssocID="{61F42591-C3DE-4C60-ACBD-4B03D49D62F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E755D3E-A6B4-4A8C-995B-AA46BD0FFDB1}" type="pres">
      <dgm:prSet presAssocID="{61F42591-C3DE-4C60-ACBD-4B03D49D62F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6F72F8D-FC5F-4730-B0C5-8B492CBC7FD4}" type="pres">
      <dgm:prSet presAssocID="{61F42591-C3DE-4C60-ACBD-4B03D49D62F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C19E8115-038F-4C13-98C2-E7674AC84307}" type="presOf" srcId="{8A2E1F32-4D9F-4793-AB17-EC801F489165}" destId="{259C404D-82FE-4B3A-85A6-5A42D8822B48}" srcOrd="0" destOrd="0" presId="urn:microsoft.com/office/officeart/2005/8/layout/vProcess5"/>
    <dgm:cxn modelId="{1EB1051C-CE74-4294-A358-FFC61B77C4E2}" srcId="{61F42591-C3DE-4C60-ACBD-4B03D49D62F0}" destId="{8A2E1F32-4D9F-4793-AB17-EC801F489165}" srcOrd="2" destOrd="0" parTransId="{8B987670-C616-4AA1-A9AF-C48F0D3D1367}" sibTransId="{3F4C3901-3B42-4E55-B692-B062BEFC3C7B}"/>
    <dgm:cxn modelId="{8EBA7526-EF05-40F3-9196-77507FCA808C}" srcId="{61F42591-C3DE-4C60-ACBD-4B03D49D62F0}" destId="{61CD930A-2433-4D7B-84C8-9B9B65019F8F}" srcOrd="0" destOrd="0" parTransId="{4D519EC1-57E2-4C95-84AF-BE8FAF0D09CB}" sibTransId="{46534A16-2994-42E8-AD66-625EC4293427}"/>
    <dgm:cxn modelId="{09BF75C9-BD49-419B-A068-CE2D27B89444}" type="presOf" srcId="{61CD930A-2433-4D7B-84C8-9B9B65019F8F}" destId="{E24F49F3-FB96-4C26-8B97-7FBB7301DB65}" srcOrd="1" destOrd="0" presId="urn:microsoft.com/office/officeart/2005/8/layout/vProcess5"/>
    <dgm:cxn modelId="{386E0C07-1521-415D-872C-3DD5950BB518}" type="presOf" srcId="{E4DEA86F-F61D-4C29-8C5D-0B021A1D3C42}" destId="{CA1A8BFD-F099-49AC-B8B0-5929DDABEE33}" srcOrd="0" destOrd="0" presId="urn:microsoft.com/office/officeart/2005/8/layout/vProcess5"/>
    <dgm:cxn modelId="{79D11FB1-210E-4E35-A743-5D4BA51324E3}" type="presOf" srcId="{61F42591-C3DE-4C60-ACBD-4B03D49D62F0}" destId="{C337E8AF-7F62-422D-9F21-49AED551B608}" srcOrd="0" destOrd="0" presId="urn:microsoft.com/office/officeart/2005/8/layout/vProcess5"/>
    <dgm:cxn modelId="{0F182149-8ECB-4BD3-865A-9ED02BC6A9F5}" type="presOf" srcId="{61CD930A-2433-4D7B-84C8-9B9B65019F8F}" destId="{F49D7DC7-9D4D-490A-BDD3-2137F14F1798}" srcOrd="0" destOrd="0" presId="urn:microsoft.com/office/officeart/2005/8/layout/vProcess5"/>
    <dgm:cxn modelId="{D1343C41-AA6F-4E92-AB51-B9AC40B41897}" type="presOf" srcId="{F32A27D0-CEB5-4D45-A9F6-70CA1F4A84C3}" destId="{5E13535B-EBC8-4086-B281-81C2FCC22002}" srcOrd="0" destOrd="0" presId="urn:microsoft.com/office/officeart/2005/8/layout/vProcess5"/>
    <dgm:cxn modelId="{27490265-C42B-4B3A-B160-344BED8DACAC}" srcId="{61F42591-C3DE-4C60-ACBD-4B03D49D62F0}" destId="{E4DEA86F-F61D-4C29-8C5D-0B021A1D3C42}" srcOrd="1" destOrd="0" parTransId="{829B5478-C0E9-4302-8310-D0181767DCB7}" sibTransId="{F32A27D0-CEB5-4D45-A9F6-70CA1F4A84C3}"/>
    <dgm:cxn modelId="{AFCE67D9-9F96-4B75-A84A-D9A25CCD46B7}" type="presOf" srcId="{E4DEA86F-F61D-4C29-8C5D-0B021A1D3C42}" destId="{EE755D3E-A6B4-4A8C-995B-AA46BD0FFDB1}" srcOrd="1" destOrd="0" presId="urn:microsoft.com/office/officeart/2005/8/layout/vProcess5"/>
    <dgm:cxn modelId="{B1BA5947-65DB-4C1A-B4C1-58F38F79FDEE}" type="presOf" srcId="{8A2E1F32-4D9F-4793-AB17-EC801F489165}" destId="{A6F72F8D-FC5F-4730-B0C5-8B492CBC7FD4}" srcOrd="1" destOrd="0" presId="urn:microsoft.com/office/officeart/2005/8/layout/vProcess5"/>
    <dgm:cxn modelId="{56BF736B-8805-49F7-B29C-20B58C392069}" type="presOf" srcId="{46534A16-2994-42E8-AD66-625EC4293427}" destId="{51EEC619-1D96-4D38-91D2-2149E73FA2D3}" srcOrd="0" destOrd="0" presId="urn:microsoft.com/office/officeart/2005/8/layout/vProcess5"/>
    <dgm:cxn modelId="{089C793A-2BFB-4773-A208-6FBE6820EC05}" type="presParOf" srcId="{C337E8AF-7F62-422D-9F21-49AED551B608}" destId="{D348CDF5-FFD8-4B0B-A60A-063CBE6EB13D}" srcOrd="0" destOrd="0" presId="urn:microsoft.com/office/officeart/2005/8/layout/vProcess5"/>
    <dgm:cxn modelId="{EB4A00BA-7FC0-4093-BCB1-B531DEC6265E}" type="presParOf" srcId="{C337E8AF-7F62-422D-9F21-49AED551B608}" destId="{F49D7DC7-9D4D-490A-BDD3-2137F14F1798}" srcOrd="1" destOrd="0" presId="urn:microsoft.com/office/officeart/2005/8/layout/vProcess5"/>
    <dgm:cxn modelId="{EAC0733B-2FE3-4DA1-9154-5E7BE9B0332D}" type="presParOf" srcId="{C337E8AF-7F62-422D-9F21-49AED551B608}" destId="{CA1A8BFD-F099-49AC-B8B0-5929DDABEE33}" srcOrd="2" destOrd="0" presId="urn:microsoft.com/office/officeart/2005/8/layout/vProcess5"/>
    <dgm:cxn modelId="{1397ED3B-0C44-4DA8-A709-E153152821F7}" type="presParOf" srcId="{C337E8AF-7F62-422D-9F21-49AED551B608}" destId="{259C404D-82FE-4B3A-85A6-5A42D8822B48}" srcOrd="3" destOrd="0" presId="urn:microsoft.com/office/officeart/2005/8/layout/vProcess5"/>
    <dgm:cxn modelId="{6A110E06-06D7-4F9D-B819-4DF1B55D3E09}" type="presParOf" srcId="{C337E8AF-7F62-422D-9F21-49AED551B608}" destId="{51EEC619-1D96-4D38-91D2-2149E73FA2D3}" srcOrd="4" destOrd="0" presId="urn:microsoft.com/office/officeart/2005/8/layout/vProcess5"/>
    <dgm:cxn modelId="{438792D0-43D2-4C03-BEB9-73A07D0E6852}" type="presParOf" srcId="{C337E8AF-7F62-422D-9F21-49AED551B608}" destId="{5E13535B-EBC8-4086-B281-81C2FCC22002}" srcOrd="5" destOrd="0" presId="urn:microsoft.com/office/officeart/2005/8/layout/vProcess5"/>
    <dgm:cxn modelId="{65D2F851-A8B7-443C-97D6-0A896D412C6F}" type="presParOf" srcId="{C337E8AF-7F62-422D-9F21-49AED551B608}" destId="{E24F49F3-FB96-4C26-8B97-7FBB7301DB65}" srcOrd="6" destOrd="0" presId="urn:microsoft.com/office/officeart/2005/8/layout/vProcess5"/>
    <dgm:cxn modelId="{EBB14146-0B57-40F4-AF96-A97C74AE96C5}" type="presParOf" srcId="{C337E8AF-7F62-422D-9F21-49AED551B608}" destId="{EE755D3E-A6B4-4A8C-995B-AA46BD0FFDB1}" srcOrd="7" destOrd="0" presId="urn:microsoft.com/office/officeart/2005/8/layout/vProcess5"/>
    <dgm:cxn modelId="{9980CD35-203B-42ED-8ABE-B63D4FB987CA}" type="presParOf" srcId="{C337E8AF-7F62-422D-9F21-49AED551B608}" destId="{A6F72F8D-FC5F-4730-B0C5-8B492CBC7FD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E49E3-1E20-417E-B5EE-2A84F023B03D}">
      <dsp:nvSpPr>
        <dsp:cNvPr id="0" name=""/>
        <dsp:cNvSpPr/>
      </dsp:nvSpPr>
      <dsp:spPr>
        <a:xfrm>
          <a:off x="3059825" y="11829"/>
          <a:ext cx="3047999" cy="1420101"/>
        </a:xfrm>
        <a:prstGeom prst="trapezoid">
          <a:avLst>
            <a:gd name="adj" fmla="val 10731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>
              <a:solidFill>
                <a:schemeClr val="bg2"/>
              </a:solidFill>
            </a:rPr>
            <a:t>TERCIARNO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>
              <a:solidFill>
                <a:schemeClr val="bg2"/>
              </a:solidFill>
            </a:rPr>
            <a:t>IZOBRAŽEVANJE </a:t>
          </a:r>
          <a:endParaRPr lang="sl-SI" sz="1800" b="1" kern="1200" dirty="0">
            <a:solidFill>
              <a:schemeClr val="bg2"/>
            </a:solidFill>
          </a:endParaRPr>
        </a:p>
      </dsp:txBody>
      <dsp:txXfrm>
        <a:off x="3059825" y="11829"/>
        <a:ext cx="3047999" cy="1420101"/>
      </dsp:txXfrm>
    </dsp:sp>
    <dsp:sp modelId="{0152F79A-8C78-4BA1-A217-D6F3172BEB58}">
      <dsp:nvSpPr>
        <dsp:cNvPr id="0" name=""/>
        <dsp:cNvSpPr/>
      </dsp:nvSpPr>
      <dsp:spPr>
        <a:xfrm>
          <a:off x="1523999" y="1420101"/>
          <a:ext cx="6095999" cy="1420101"/>
        </a:xfrm>
        <a:prstGeom prst="trapezoid">
          <a:avLst>
            <a:gd name="adj" fmla="val 10731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200" b="1" kern="1200" dirty="0" smtClean="0">
              <a:solidFill>
                <a:schemeClr val="bg2"/>
              </a:solidFill>
            </a:rPr>
            <a:t>SREDNJEŠOLSKO IZOBRAŽEVANJE</a:t>
          </a:r>
          <a:endParaRPr lang="sl-SI" sz="3200" b="1" kern="1200" dirty="0">
            <a:solidFill>
              <a:schemeClr val="bg2"/>
            </a:solidFill>
          </a:endParaRPr>
        </a:p>
      </dsp:txBody>
      <dsp:txXfrm>
        <a:off x="2590799" y="1420101"/>
        <a:ext cx="3962399" cy="1420101"/>
      </dsp:txXfrm>
    </dsp:sp>
    <dsp:sp modelId="{8EE9437C-6D63-46C5-B060-1C339E0E8D93}">
      <dsp:nvSpPr>
        <dsp:cNvPr id="0" name=""/>
        <dsp:cNvSpPr/>
      </dsp:nvSpPr>
      <dsp:spPr>
        <a:xfrm>
          <a:off x="0" y="2840202"/>
          <a:ext cx="9143998" cy="1420101"/>
        </a:xfrm>
        <a:prstGeom prst="trapezoid">
          <a:avLst>
            <a:gd name="adj" fmla="val 10731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600" b="1" kern="1200" dirty="0" smtClean="0">
              <a:solidFill>
                <a:schemeClr val="bg2"/>
              </a:solidFill>
            </a:rPr>
            <a:t>OSNOVNOŠOLSKO IZOBRAŽEVANJE</a:t>
          </a:r>
          <a:endParaRPr lang="sl-SI" sz="4600" b="1" kern="1200" dirty="0">
            <a:solidFill>
              <a:schemeClr val="bg2"/>
            </a:solidFill>
          </a:endParaRPr>
        </a:p>
      </dsp:txBody>
      <dsp:txXfrm>
        <a:off x="1600199" y="2840202"/>
        <a:ext cx="5943599" cy="1420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3C888-EC7F-47F3-8A0F-2113887CDD47}">
      <dsp:nvSpPr>
        <dsp:cNvPr id="0" name=""/>
        <dsp:cNvSpPr/>
      </dsp:nvSpPr>
      <dsp:spPr>
        <a:xfrm>
          <a:off x="3037275" y="49791"/>
          <a:ext cx="1647815" cy="1071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Gimnazija</a:t>
          </a:r>
          <a:endParaRPr lang="sl-SI" sz="1400" b="1" kern="1200" dirty="0"/>
        </a:p>
      </dsp:txBody>
      <dsp:txXfrm>
        <a:off x="3089561" y="102077"/>
        <a:ext cx="1543243" cy="966508"/>
      </dsp:txXfrm>
    </dsp:sp>
    <dsp:sp modelId="{FDD5B997-F73A-49DB-A46F-40A421831ABB}">
      <dsp:nvSpPr>
        <dsp:cNvPr id="0" name=""/>
        <dsp:cNvSpPr/>
      </dsp:nvSpPr>
      <dsp:spPr>
        <a:xfrm>
          <a:off x="1766110" y="611164"/>
          <a:ext cx="4278500" cy="4278500"/>
        </a:xfrm>
        <a:custGeom>
          <a:avLst/>
          <a:gdLst/>
          <a:ahLst/>
          <a:cxnLst/>
          <a:rect l="0" t="0" r="0" b="0"/>
          <a:pathLst>
            <a:path>
              <a:moveTo>
                <a:pt x="2930002" y="151512"/>
              </a:moveTo>
              <a:arcTo wR="2139250" hR="2139250" stAng="17501604" swAng="189124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103EE-3A18-483C-8899-284AE8CBDA29}">
      <dsp:nvSpPr>
        <dsp:cNvPr id="0" name=""/>
        <dsp:cNvSpPr/>
      </dsp:nvSpPr>
      <dsp:spPr>
        <a:xfrm>
          <a:off x="5063068" y="1478884"/>
          <a:ext cx="1647815" cy="1071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Poklicno tehniško izobraževanje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(PTI)</a:t>
          </a:r>
          <a:endParaRPr lang="sl-SI" sz="1400" b="1" kern="1200" dirty="0"/>
        </a:p>
      </dsp:txBody>
      <dsp:txXfrm>
        <a:off x="5115354" y="1531170"/>
        <a:ext cx="1543243" cy="966508"/>
      </dsp:txXfrm>
    </dsp:sp>
    <dsp:sp modelId="{87D011C6-195C-458D-A2ED-ECEECDB69875}">
      <dsp:nvSpPr>
        <dsp:cNvPr id="0" name=""/>
        <dsp:cNvSpPr/>
      </dsp:nvSpPr>
      <dsp:spPr>
        <a:xfrm>
          <a:off x="1713177" y="536238"/>
          <a:ext cx="4278500" cy="4278500"/>
        </a:xfrm>
        <a:custGeom>
          <a:avLst/>
          <a:gdLst/>
          <a:ahLst/>
          <a:cxnLst/>
          <a:rect l="0" t="0" r="0" b="0"/>
          <a:pathLst>
            <a:path>
              <a:moveTo>
                <a:pt x="4275574" y="2027396"/>
              </a:moveTo>
              <a:arcTo wR="2139250" hR="2139250" stAng="21420171" swAng="219568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E5C03-1767-4D0B-8928-B7313ED2A944}">
      <dsp:nvSpPr>
        <dsp:cNvPr id="0" name=""/>
        <dsp:cNvSpPr/>
      </dsp:nvSpPr>
      <dsp:spPr>
        <a:xfrm>
          <a:off x="4285939" y="3870638"/>
          <a:ext cx="1647815" cy="1071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Srednje poklicno izobraževanje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(SPI)</a:t>
          </a:r>
          <a:endParaRPr lang="sl-SI" sz="1400" b="1" kern="1200" dirty="0"/>
        </a:p>
      </dsp:txBody>
      <dsp:txXfrm>
        <a:off x="4338225" y="3922924"/>
        <a:ext cx="1543243" cy="966508"/>
      </dsp:txXfrm>
    </dsp:sp>
    <dsp:sp modelId="{07FA477D-A70A-4BB0-BC1D-BCCE8ACE1EC8}">
      <dsp:nvSpPr>
        <dsp:cNvPr id="0" name=""/>
        <dsp:cNvSpPr/>
      </dsp:nvSpPr>
      <dsp:spPr>
        <a:xfrm>
          <a:off x="1713177" y="536238"/>
          <a:ext cx="4278500" cy="4278500"/>
        </a:xfrm>
        <a:custGeom>
          <a:avLst/>
          <a:gdLst/>
          <a:ahLst/>
          <a:cxnLst/>
          <a:rect l="0" t="0" r="0" b="0"/>
          <a:pathLst>
            <a:path>
              <a:moveTo>
                <a:pt x="2564268" y="4235855"/>
              </a:moveTo>
              <a:arcTo wR="2139250" hR="2139250" stAng="4712427" swAng="137514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A09AA-3887-4DB1-A8C7-B37C3698316B}">
      <dsp:nvSpPr>
        <dsp:cNvPr id="0" name=""/>
        <dsp:cNvSpPr/>
      </dsp:nvSpPr>
      <dsp:spPr>
        <a:xfrm>
          <a:off x="1771100" y="3870638"/>
          <a:ext cx="1647815" cy="1071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Nižje poklicno izobraževanje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(NPI)</a:t>
          </a:r>
          <a:endParaRPr lang="sl-SI" sz="1400" b="1" kern="1200" dirty="0"/>
        </a:p>
      </dsp:txBody>
      <dsp:txXfrm>
        <a:off x="1823386" y="3922924"/>
        <a:ext cx="1543243" cy="966508"/>
      </dsp:txXfrm>
    </dsp:sp>
    <dsp:sp modelId="{A25EE504-59C4-498F-B69F-60094E178067}">
      <dsp:nvSpPr>
        <dsp:cNvPr id="0" name=""/>
        <dsp:cNvSpPr/>
      </dsp:nvSpPr>
      <dsp:spPr>
        <a:xfrm>
          <a:off x="1713177" y="536238"/>
          <a:ext cx="4278500" cy="4278500"/>
        </a:xfrm>
        <a:custGeom>
          <a:avLst/>
          <a:gdLst/>
          <a:ahLst/>
          <a:cxnLst/>
          <a:rect l="0" t="0" r="0" b="0"/>
          <a:pathLst>
            <a:path>
              <a:moveTo>
                <a:pt x="357374" y="3323019"/>
              </a:moveTo>
              <a:arcTo wR="2139250" hR="2139250" stAng="8784142" swAng="219568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A54B59-2484-4D45-B9E4-98743AA0F5C4}">
      <dsp:nvSpPr>
        <dsp:cNvPr id="0" name=""/>
        <dsp:cNvSpPr/>
      </dsp:nvSpPr>
      <dsp:spPr>
        <a:xfrm>
          <a:off x="993972" y="1478884"/>
          <a:ext cx="1647815" cy="1071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Srednje strokovno izobraževanje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(SSI)</a:t>
          </a:r>
          <a:endParaRPr lang="sl-SI" sz="1400" b="1" kern="1200" dirty="0"/>
        </a:p>
      </dsp:txBody>
      <dsp:txXfrm>
        <a:off x="1046258" y="1531170"/>
        <a:ext cx="1543243" cy="966508"/>
      </dsp:txXfrm>
    </dsp:sp>
    <dsp:sp modelId="{1FE38E50-EFFB-4942-9965-A20A44743571}">
      <dsp:nvSpPr>
        <dsp:cNvPr id="0" name=""/>
        <dsp:cNvSpPr/>
      </dsp:nvSpPr>
      <dsp:spPr>
        <a:xfrm>
          <a:off x="1661011" y="610127"/>
          <a:ext cx="4278500" cy="4278500"/>
        </a:xfrm>
        <a:custGeom>
          <a:avLst/>
          <a:gdLst/>
          <a:ahLst/>
          <a:cxnLst/>
          <a:rect l="0" t="0" r="0" b="0"/>
          <a:pathLst>
            <a:path>
              <a:moveTo>
                <a:pt x="425308" y="859095"/>
              </a:moveTo>
              <a:arcTo wR="2139250" hR="2139250" stAng="13005379" swAng="192156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4D3F0-313E-4F13-81D3-839136B2EF57}">
      <dsp:nvSpPr>
        <dsp:cNvPr id="0" name=""/>
        <dsp:cNvSpPr/>
      </dsp:nvSpPr>
      <dsp:spPr>
        <a:xfrm rot="10800000">
          <a:off x="0" y="0"/>
          <a:ext cx="9073008" cy="1080120"/>
        </a:xfrm>
        <a:prstGeom prst="trapezoid">
          <a:avLst>
            <a:gd name="adj" fmla="val 10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6500" b="1" kern="1200" dirty="0" smtClean="0">
              <a:solidFill>
                <a:schemeClr val="bg2"/>
              </a:solidFill>
            </a:rPr>
            <a:t>TOČKE IZ OCEN </a:t>
          </a:r>
          <a:endParaRPr lang="sl-SI" sz="6500" b="1" kern="1200" dirty="0">
            <a:solidFill>
              <a:schemeClr val="bg2"/>
            </a:solidFill>
          </a:endParaRPr>
        </a:p>
      </dsp:txBody>
      <dsp:txXfrm rot="-10800000">
        <a:off x="1587776" y="0"/>
        <a:ext cx="5897455" cy="1080120"/>
      </dsp:txXfrm>
    </dsp:sp>
    <dsp:sp modelId="{FE86E44D-1ED9-4C98-9929-34266DCC88F1}">
      <dsp:nvSpPr>
        <dsp:cNvPr id="0" name=""/>
        <dsp:cNvSpPr/>
      </dsp:nvSpPr>
      <dsp:spPr>
        <a:xfrm rot="10800000">
          <a:off x="1134125" y="1080119"/>
          <a:ext cx="6804756" cy="1080120"/>
        </a:xfrm>
        <a:prstGeom prst="trapezoid">
          <a:avLst>
            <a:gd name="adj" fmla="val 10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000" b="1" kern="1200" dirty="0" smtClean="0">
              <a:solidFill>
                <a:schemeClr val="bg2"/>
              </a:solidFill>
            </a:rPr>
            <a:t>POSEBNA MERILA</a:t>
          </a:r>
          <a:endParaRPr lang="sl-SI" sz="4000" b="1" kern="1200" dirty="0">
            <a:solidFill>
              <a:schemeClr val="bg2"/>
            </a:solidFill>
          </a:endParaRPr>
        </a:p>
      </dsp:txBody>
      <dsp:txXfrm rot="-10800000">
        <a:off x="2324958" y="1080119"/>
        <a:ext cx="4423091" cy="1080120"/>
      </dsp:txXfrm>
    </dsp:sp>
    <dsp:sp modelId="{E449EA0A-ED00-4257-B862-0095C1CA2001}">
      <dsp:nvSpPr>
        <dsp:cNvPr id="0" name=""/>
        <dsp:cNvSpPr/>
      </dsp:nvSpPr>
      <dsp:spPr>
        <a:xfrm rot="10800000">
          <a:off x="2268251" y="2160239"/>
          <a:ext cx="4536504" cy="1080120"/>
        </a:xfrm>
        <a:prstGeom prst="trapezoid">
          <a:avLst>
            <a:gd name="adj" fmla="val 10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200" b="1" kern="1200" dirty="0" smtClean="0">
              <a:solidFill>
                <a:schemeClr val="bg2"/>
              </a:solidFill>
            </a:rPr>
            <a:t>TOČKE IZ NPZ</a:t>
          </a:r>
          <a:endParaRPr lang="sl-SI" sz="3200" b="1" kern="1200" dirty="0">
            <a:solidFill>
              <a:schemeClr val="bg2"/>
            </a:solidFill>
          </a:endParaRPr>
        </a:p>
      </dsp:txBody>
      <dsp:txXfrm rot="-10800000">
        <a:off x="3062140" y="2160239"/>
        <a:ext cx="2948727" cy="1080120"/>
      </dsp:txXfrm>
    </dsp:sp>
    <dsp:sp modelId="{574AF32A-BDE4-4108-B51A-94453740AA93}">
      <dsp:nvSpPr>
        <dsp:cNvPr id="0" name=""/>
        <dsp:cNvSpPr/>
      </dsp:nvSpPr>
      <dsp:spPr>
        <a:xfrm rot="10800000">
          <a:off x="3402378" y="3240360"/>
          <a:ext cx="2268252" cy="1080120"/>
        </a:xfrm>
        <a:prstGeom prst="trapezoid">
          <a:avLst>
            <a:gd name="adj" fmla="val 10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>
              <a:solidFill>
                <a:schemeClr val="bg2"/>
              </a:solidFill>
            </a:rPr>
            <a:t>DRUGA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>
              <a:solidFill>
                <a:schemeClr val="bg2"/>
              </a:solidFill>
            </a:rPr>
            <a:t>MERILA</a:t>
          </a:r>
          <a:endParaRPr lang="sl-SI" sz="1200" b="1" kern="1200" dirty="0">
            <a:solidFill>
              <a:schemeClr val="bg2"/>
            </a:solidFill>
          </a:endParaRPr>
        </a:p>
      </dsp:txBody>
      <dsp:txXfrm rot="-10800000">
        <a:off x="3402378" y="3240360"/>
        <a:ext cx="2268252" cy="1080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D7DC7-9D4D-490A-BDD3-2137F14F1798}">
      <dsp:nvSpPr>
        <dsp:cNvPr id="0" name=""/>
        <dsp:cNvSpPr/>
      </dsp:nvSpPr>
      <dsp:spPr>
        <a:xfrm>
          <a:off x="0" y="11828"/>
          <a:ext cx="7772400" cy="1280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400" b="1" kern="1200" dirty="0" smtClean="0">
              <a:solidFill>
                <a:schemeClr val="bg2"/>
              </a:solidFill>
            </a:rPr>
            <a:t>OMEJITEV VPISA</a:t>
          </a:r>
          <a:endParaRPr lang="sl-SI" sz="4400" b="1" kern="1200" dirty="0">
            <a:solidFill>
              <a:schemeClr val="bg2"/>
            </a:solidFill>
          </a:endParaRPr>
        </a:p>
      </dsp:txBody>
      <dsp:txXfrm>
        <a:off x="37495" y="49323"/>
        <a:ext cx="6391006" cy="1205170"/>
      </dsp:txXfrm>
    </dsp:sp>
    <dsp:sp modelId="{CA1A8BFD-F099-49AC-B8B0-5929DDABEE33}">
      <dsp:nvSpPr>
        <dsp:cNvPr id="0" name=""/>
        <dsp:cNvSpPr/>
      </dsp:nvSpPr>
      <dsp:spPr>
        <a:xfrm>
          <a:off x="685799" y="1524000"/>
          <a:ext cx="7772400" cy="1280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200" b="1" kern="1200" dirty="0" smtClean="0">
              <a:solidFill>
                <a:schemeClr val="bg2"/>
              </a:solidFill>
            </a:rPr>
            <a:t>1. KROG </a:t>
          </a:r>
          <a:r>
            <a:rPr lang="sl-SI" sz="3200" b="0" kern="1200" dirty="0" smtClean="0">
              <a:solidFill>
                <a:schemeClr val="tx1"/>
              </a:solidFill>
            </a:rPr>
            <a:t>(90 %)</a:t>
          </a:r>
        </a:p>
      </dsp:txBody>
      <dsp:txXfrm>
        <a:off x="723294" y="1561495"/>
        <a:ext cx="6179506" cy="1205170"/>
      </dsp:txXfrm>
    </dsp:sp>
    <dsp:sp modelId="{259C404D-82FE-4B3A-85A6-5A42D8822B48}">
      <dsp:nvSpPr>
        <dsp:cNvPr id="0" name=""/>
        <dsp:cNvSpPr/>
      </dsp:nvSpPr>
      <dsp:spPr>
        <a:xfrm>
          <a:off x="1371599" y="2987040"/>
          <a:ext cx="7772400" cy="1280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200" b="1" kern="1200" dirty="0" smtClean="0">
              <a:solidFill>
                <a:schemeClr val="bg2"/>
              </a:solidFill>
            </a:rPr>
            <a:t>2. KROG </a:t>
          </a:r>
          <a:r>
            <a:rPr lang="sl-SI" sz="3200" kern="1200" dirty="0" smtClean="0"/>
            <a:t>(10 % in ostala prosta mesta) – </a:t>
          </a:r>
          <a:r>
            <a:rPr lang="sl-SI" sz="3200" b="1" kern="1200" dirty="0" smtClean="0">
              <a:solidFill>
                <a:schemeClr val="bg2"/>
              </a:solidFill>
            </a:rPr>
            <a:t>PRIORITETNI SEZNAM 10 PROGRAMOV/ŠOL</a:t>
          </a:r>
          <a:endParaRPr lang="sl-SI" sz="3200" b="1" kern="1200" dirty="0">
            <a:solidFill>
              <a:schemeClr val="bg2"/>
            </a:solidFill>
          </a:endParaRPr>
        </a:p>
      </dsp:txBody>
      <dsp:txXfrm>
        <a:off x="1409094" y="3024535"/>
        <a:ext cx="6179506" cy="1205170"/>
      </dsp:txXfrm>
    </dsp:sp>
    <dsp:sp modelId="{51EEC619-1D96-4D38-91D2-2149E73FA2D3}">
      <dsp:nvSpPr>
        <dsp:cNvPr id="0" name=""/>
        <dsp:cNvSpPr/>
      </dsp:nvSpPr>
      <dsp:spPr>
        <a:xfrm>
          <a:off x="6940296" y="970788"/>
          <a:ext cx="832104" cy="83210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3600" kern="1200"/>
        </a:p>
      </dsp:txBody>
      <dsp:txXfrm>
        <a:off x="7127519" y="970788"/>
        <a:ext cx="457658" cy="626158"/>
      </dsp:txXfrm>
    </dsp:sp>
    <dsp:sp modelId="{5E13535B-EBC8-4086-B281-81C2FCC22002}">
      <dsp:nvSpPr>
        <dsp:cNvPr id="0" name=""/>
        <dsp:cNvSpPr/>
      </dsp:nvSpPr>
      <dsp:spPr>
        <a:xfrm>
          <a:off x="7626096" y="2455773"/>
          <a:ext cx="832104" cy="83210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3600" kern="1200"/>
        </a:p>
      </dsp:txBody>
      <dsp:txXfrm>
        <a:off x="7813319" y="2455773"/>
        <a:ext cx="457658" cy="626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sl-SI"/>
              <a:t>16. 01. 2017</a:t>
            </a:fld>
            <a:endParaRPr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sl-SI" noProof="0" smtClean="0"/>
              <a:t>16. 01. 2017</a:t>
            </a:fld>
            <a:endParaRPr lang="sl-SI" noProof="0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 smtClean="0"/>
              <a:t>Uredite sloge besedila matrice</a:t>
            </a:r>
          </a:p>
          <a:p>
            <a:pPr lvl="1"/>
            <a:r>
              <a:rPr lang="sl-SI" noProof="0" dirty="0" smtClean="0"/>
              <a:t>Druga raven</a:t>
            </a:r>
          </a:p>
          <a:p>
            <a:pPr lvl="2"/>
            <a:r>
              <a:rPr lang="sl-SI" noProof="0" dirty="0" smtClean="0"/>
              <a:t>Tretja raven</a:t>
            </a:r>
          </a:p>
          <a:p>
            <a:pPr lvl="3"/>
            <a:r>
              <a:rPr lang="sl-SI" noProof="0" dirty="0" smtClean="0"/>
              <a:t>Četrta raven</a:t>
            </a:r>
          </a:p>
          <a:p>
            <a:pPr lvl="4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noProof="0" smtClean="0"/>
              <a:t>Kliknite, da uredite slog podnaslova matrice</a:t>
            </a:r>
            <a:endParaRPr lang="sl-SI" noProof="0" dirty="0"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Prostoročno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58" name="Prostoročno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59" name="Prostoročno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60" name="Prostoročno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61" name="Prostoročno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62" name="Prostoročno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63" name="Prostoročno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64" name="Prostoročno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65" name="Prostoročno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66" name="Prostoročno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67" name="Prostoročno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68" name="Prostoročno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69" name="Prostoročno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70" name="Prostoročno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71" name="Prostoročno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72" name="Prostoročno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73" name="Prostoročno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74" name="Prostoročno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75" name="Prostoročno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76" name="Prostoročno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77" name="Prostoročno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78" name="Prostoročno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79" name="Prostoročno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80" name="Prostoročno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81" name="Prostoročno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82" name="Prostoročno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83" name="Prostoročno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84" name="Prostoročno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85" name="Prostoročno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86" name="Prostoročno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87" name="Prostoročno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88" name="Prostoročno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89" name="Prostoročno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90" name="Prostoročno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91" name="Prostoročno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92" name="Prostoročno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93" name="Prostoročno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94" name="Prostoročno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95" name="Prostoročno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96" name="Prostoročno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97" name="Prostoročno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98" name="Prostoročno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99" name="Prostoročno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00" name="Prostoročno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01" name="Prostoročno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02" name="Prostoročno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03" name="Prostoročno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04" name="Prostoročno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05" name="Prostoročno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06" name="Prostoročno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07" name="Prostoročno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08" name="Prostoročno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09" name="Prostoročno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10" name="Prostoročno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11" name="Prostoročno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12" name="Prostoročno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13" name="Prostoročno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14" name="Prostoročno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15" name="Prostoročno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16" name="Prostoročno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17" name="Prostoročno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18" name="Prostoročno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19" name="Prostoročno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20" name="Prostoročno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21" name="Prostoročno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22" name="Prostoročno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23" name="Prostoročno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24" name="Prostoročno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25" name="Prostoročno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26" name="Prostoročno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27" name="Prostoročno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28" name="Prostoročno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29" name="Prostoročno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30" name="Prostoročno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31" name="Prostoročno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32" name="Prostoročno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33" name="Prostoročno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34" name="Prostoročno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35" name="Prostoročno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36" name="Prostoročno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37" name="Prostoročno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38" name="Prostoročno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39" name="Prostoročno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40" name="Prostoročno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41" name="Prostoročno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42" name="Prostoročno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43" name="Prostoročno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44" name="Prostoročno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45" name="Prostoročno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46" name="Prostoročno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47" name="Prostoročno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48" name="Prostoročno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49" name="Prostoročno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50" name="Prostoročno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51" name="Prostoročno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52" name="Prostoročno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53" name="Prostoročno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54" name="Prostoročno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55" name="Prostoročno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56" name="Prostoročno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57" name="Prostoročno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58" name="Prostoročno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59" name="Prostoročno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60" name="Prostoročno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61" name="Prostoročno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62" name="Prostoročno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63" name="Prostoročno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64" name="Prostoročno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65" name="Prostoročno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66" name="Prostoročno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67" name="Prostoročno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68" name="Prostoročno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69" name="Prostoročno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70" name="Prostoročno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71" name="Prostoročno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72" name="Prostoročno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73" name="Prostoročno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74" name="Prostoročno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75" name="Prostoročno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76" name="Prostoročno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77" name="Prostoročno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78" name="Prostoročno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79" name="Prostoročno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Prostoročno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9" name="Prostoročno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0" name="Prostoročno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1" name="Prostoročn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2" name="Prostoročn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3" name="Prostoročn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4" name="Prostoročn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5" name="Prostoročn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" name="Prostoročn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" name="Prostoročn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" name="Prostoročn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" name="Prostoročn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" name="Prostoročn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" name="Prostoročn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" name="Prostoročn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" name="Prostoročn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4" name="Prostoročn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5" name="Prostoročn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6" name="Prostoročn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7" name="Prostoročn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8" name="Prostoročn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9" name="Prostoročn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0" name="Prostoročn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1" name="Prostoročn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2" name="Prostoročn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3" name="Prostoročn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4" name="Prostoročn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5" name="Prostoročn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6" name="Prostoročn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7" name="Prostoročn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8" name="Prostoročn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9" name="Prostoročn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0" name="Prostoročn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1" name="Prostoročn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2" name="Prostoročn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3" name="Prostoročn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4" name="Prostoročn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5" name="Prostoročn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6" name="Prostoročn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7" name="Prostoročn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8" name="Prostoročn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9" name="Prostoročn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0" name="Prostoročn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1" name="Prostoročn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2" name="Prostoročn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3" name="Prostoročn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4" name="Prostoročn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5" name="Prostoročn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6" name="Prostoročn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7" name="Prostoročn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8" name="Prostoročn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9" name="Prostoročn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0" name="Prostoročn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1" name="Prostoročn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2" name="Prostoročn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3" name="Prostoročn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4" name="Prostoročn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5" name="Prostoročn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6" name="Prostoročn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7" name="Prostoročn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8" name="Prostoročn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9" name="Prostoročn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0" name="Prostoročn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1" name="Prostoročn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2" name="Prostoročn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3" name="Prostoročn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4" name="Prostoročn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5" name="Prostoročn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6" name="Prostoročn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7" name="Prostoročn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8" name="Prostoročn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9" name="Prostoročn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80" name="Prostoročn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81" name="Prostoročn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sl-SI" noProof="0" smtClean="0"/>
              <a:t>16. 01. 2017</a:t>
            </a:fld>
            <a:endParaRPr lang="sl-SI" noProof="0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Prostoročn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9" name="Prostoročn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0" name="Prostoročn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1" name="Prostoročn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2" name="Prostoročn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3" name="Prostoročn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4" name="Prostoročn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5" name="Prostoročn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" name="Prostoročn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" name="Prostoročn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" name="Prostoročn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" name="Prostoročn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" name="Prostoročn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" name="Prostoročn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" name="Prostoročn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" name="Prostoročn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4" name="Prostoročn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5" name="Prostoročn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6" name="Prostoročn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7" name="Prostoročn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8" name="Prostoročn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9" name="Prostoročn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0" name="Prostoročn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1" name="Prostoročn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2" name="Prostoročn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3" name="Prostoročn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4" name="Prostoročn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5" name="Prostoročn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6" name="Prostoročn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7" name="Prostoročn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8" name="Prostoročn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9" name="Prostoročn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0" name="Prostoročn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1" name="Prostoročn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2" name="Prostoročn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3" name="Prostoročn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4" name="Prostoročn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5" name="Prostoročn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6" name="Prostoročn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7" name="Prostoročn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8" name="Prostoročn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9" name="Prostoročn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0" name="Prostoročn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1" name="Prostoročn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2" name="Prostoročn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3" name="Prostoročn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4" name="Prostoročn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5" name="Prostoročn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6" name="Prostoročn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7" name="Prostoročn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8" name="Prostoročn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9" name="Prostoročn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0" name="Prostoročn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1" name="Prostoročn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2" name="Prostoročn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3" name="Prostoročn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4" name="Prostoročn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5" name="Prostoročn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6" name="Prostoročn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7" name="Prostoročn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8" name="Prostoročn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9" name="Prostoročn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0" name="Prostoročn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1" name="Prostoročn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2" name="Prostoročn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3" name="Prostoročn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4" name="Prostoročn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5" name="Prostoročn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6" name="Prostoročn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7" name="Prostoročn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8" name="Prostoročn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9" name="Prostoročn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80" name="Prostoročn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81" name="Prostoročn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</p:grp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sl-SI" noProof="0" smtClean="0"/>
              <a:t>16. 01. 2017</a:t>
            </a:fld>
            <a:endParaRPr lang="sl-SI" noProof="0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Prostoročn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9" name="Prostoročn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0" name="Prostoročn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1" name="Prostoročn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2" name="Prostoročn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3" name="Prostoročn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4" name="Prostoročn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5" name="Prostoročn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6" name="Prostoročn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7" name="Prostoročn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8" name="Prostoročn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9" name="Prostoročn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0" name="Prostoročn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1" name="Prostoročn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2" name="Prostoročn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3" name="Prostoročn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4" name="Prostoročn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5" name="Prostoročn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6" name="Prostoročn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7" name="Prostoročn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8" name="Prostoročn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9" name="Prostoročn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0" name="Prostoročn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1" name="Prostoročn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2" name="Prostoročn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3" name="Prostoročn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4" name="Prostoročn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5" name="Prostoročn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6" name="Prostoročn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7" name="Prostoročn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8" name="Prostoročn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9" name="Prostoročn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0" name="Prostoročn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1" name="Prostoročn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2" name="Prostoročn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3" name="Prostoročn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4" name="Prostoročn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5" name="Prostoročn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6" name="Prostoročn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7" name="Prostoročn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8" name="Prostoročn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9" name="Prostoročn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0" name="Prostoročn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1" name="Prostoročn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2" name="Prostoročn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3" name="Prostoročn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4" name="Prostoročn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5" name="Prostoročn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6" name="Prostoročn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7" name="Prostoročn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8" name="Prostoročn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9" name="Prostoročn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0" name="Prostoročn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1" name="Prostoročn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2" name="Prostoročn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3" name="Prostoročn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4" name="Prostoročn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5" name="Prostoročn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6" name="Prostoročn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7" name="Prostoročn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8" name="Prostoročn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9" name="Prostoročn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0" name="Prostoročn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1" name="Prostoročn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2" name="Prostoročn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3" name="Prostoročn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4" name="Prostoročn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5" name="Prostoročn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6" name="Prostoročn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7" name="Prostoročn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8" name="Prostoročn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9" name="Prostoročn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40" name="Prostoročn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41" name="Prostoročn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sl-SI" noProof="0" smtClean="0"/>
              <a:t>16. 01. 2017</a:t>
            </a:fld>
            <a:endParaRPr lang="sl-SI" noProof="0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Prostoročno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57" name="Prostoročno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58" name="Prostoročno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59" name="Prostoročno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60" name="Prostoročno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61" name="Prostoročno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62" name="Prostoročno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63" name="Prostoročno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64" name="Prostoročno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65" name="Prostoročno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66" name="Prostoročno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67" name="Prostoročno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68" name="Prostoročno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69" name="Prostoročno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70" name="Prostoročno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71" name="Prostoročno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72" name="Prostoročno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73" name="Prostoročno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74" name="Prostoročno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75" name="Prostoročno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76" name="Prostoročno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77" name="Prostoročno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78" name="Prostoročno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79" name="Prostoročno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80" name="Prostoročno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81" name="Prostoročno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82" name="Prostoročno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83" name="Prostoročno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84" name="Prostoročno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85" name="Prostoročno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86" name="Prostoročno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87" name="Prostoročno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88" name="Prostoročno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89" name="Prostoročno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90" name="Prostoročno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91" name="Prostoročno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92" name="Prostoročno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93" name="Prostoročno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94" name="Prostoročno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95" name="Prostoročno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96" name="Prostoročno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97" name="Prostoročno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98" name="Prostoročno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299" name="Prostoročno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00" name="Prostoročno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01" name="Prostoročno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02" name="Prostoročno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03" name="Prostoročno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04" name="Prostoročno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05" name="Prostoročno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06" name="Prostoročno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07" name="Prostoročno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08" name="Prostoročno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09" name="Prostoročno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10" name="Prostoročno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11" name="Prostoročno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12" name="Prostoročno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13" name="Prostoročno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14" name="Prostoročno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15" name="Prostoročno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16" name="Prostoročno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17" name="Prostoročno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18" name="Prostoročno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19" name="Prostoročno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20" name="Prostoročno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21" name="Prostoročno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22" name="Prostoročno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23" name="Prostoročno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24" name="Prostoročno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25" name="Prostoročno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26" name="Prostoročno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27" name="Prostoročno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28" name="Prostoročno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29" name="Prostoročno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30" name="Prostoročno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31" name="Prostoročno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32" name="Prostoročno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33" name="Prostoročno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34" name="Prostoročno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35" name="Prostoročno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36" name="Prostoročno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37" name="Prostoročno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38" name="Prostoročno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39" name="Prostoročno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40" name="Prostoročno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41" name="Prostoročno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42" name="Prostoročno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43" name="Prostoročno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44" name="Prostoročno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45" name="Prostoročno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46" name="Prostoročno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47" name="Prostoročno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48" name="Prostoročno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49" name="Prostoročno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50" name="Prostoročno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51" name="Prostoročno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52" name="Prostoročno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53" name="Prostoročno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54" name="Prostoročno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55" name="Prostoročno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56" name="Prostoročno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57" name="Prostoročno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58" name="Prostoročno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59" name="Prostoročno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60" name="Prostoročno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61" name="Prostoročno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62" name="Prostoročno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63" name="Prostoročno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64" name="Prostoročno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65" name="Prostoročno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66" name="Prostoročno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67" name="Prostoročno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68" name="Prostoročno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69" name="Prostoročno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70" name="Prostoročno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71" name="Prostoročno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72" name="Prostoročno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73" name="Prostoročno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74" name="Prostoročno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75" name="Prostoročno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76" name="Prostoročno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77" name="Prostoročno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  <p:sp>
          <p:nvSpPr>
            <p:cNvPr id="378" name="Prostoročno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noProof="0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sl-SI" noProof="0" smtClean="0"/>
              <a:t>16. 01. 2017</a:t>
            </a:fld>
            <a:endParaRPr lang="sl-SI" noProof="0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Prostoročn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0" name="Prostoročn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1" name="Prostoročn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2" name="Prostoročn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3" name="Prostoročn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4" name="Prostoročn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5" name="Prostoročn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6" name="Prostoročn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7" name="Prostoročn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8" name="Prostoročn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9" name="Prostoročn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0" name="Prostoročn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1" name="Prostoročn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2" name="Prostoročn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3" name="Prostoročn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4" name="Prostoročn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5" name="Prostoročn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6" name="Prostoročn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7" name="Prostoročn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8" name="Prostoročn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9" name="Prostoročn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0" name="Prostoročn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1" name="Prostoročn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2" name="Prostoročn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3" name="Prostoročn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4" name="Prostoročn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5" name="Prostoročn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6" name="Prostoročn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7" name="Prostoročn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8" name="Prostoročn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9" name="Prostoročn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0" name="Prostoročn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1" name="Prostoročn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2" name="Prostoročn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3" name="Prostoročn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4" name="Prostoročn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5" name="Prostoročn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6" name="Prostoročn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7" name="Prostoročn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8" name="Prostoročn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9" name="Prostoročn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0" name="Prostoročn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1" name="Prostoročn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2" name="Prostoročn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3" name="Prostoročn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4" name="Prostoročn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5" name="Prostoročn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6" name="Prostoročn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7" name="Prostoročn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8" name="Prostoročn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9" name="Prostoročn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0" name="Prostoročn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1" name="Prostoročn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2" name="Prostoročn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3" name="Prostoročn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4" name="Prostoročn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5" name="Prostoročn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6" name="Prostoročn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7" name="Prostoročn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8" name="Prostoročn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9" name="Prostoročn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0" name="Prostoročn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1" name="Prostoročn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2" name="Prostoročn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3" name="Prostoročn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4" name="Prostoročn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5" name="Prostoročn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6" name="Prostoročn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7" name="Prostoročn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8" name="Prostoročn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9" name="Prostoročn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0" name="Prostoročn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1" name="Prostoročn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2" name="Prostoročn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sl-SI" noProof="0" smtClean="0"/>
              <a:t>16. 01. 2017</a:t>
            </a:fld>
            <a:endParaRPr lang="sl-SI" noProof="0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Prostoročno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2" name="Prostoročno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3" name="Prostoročno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4" name="Prostoročn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5" name="Prostoročn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6" name="Prostoročn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7" name="Prostoročn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8" name="Prostoročn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9" name="Prostoročn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0" name="Prostoročn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1" name="Prostoročn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2" name="Prostoročn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3" name="Prostoročn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4" name="Prostoročn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5" name="Prostoročn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6" name="Prostoročn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7" name="Prostoročn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8" name="Prostoročn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9" name="Prostoročn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0" name="Prostoročn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1" name="Prostoročn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2" name="Prostoročn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3" name="Prostoročn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4" name="Prostoročn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5" name="Prostoročn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6" name="Prostoročn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7" name="Prostoročn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8" name="Prostoročn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9" name="Prostoročn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0" name="Prostoročn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1" name="Prostoročn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2" name="Prostoročn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3" name="Prostoročn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4" name="Prostoročn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5" name="Prostoročn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6" name="Prostoročn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7" name="Prostoročn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8" name="Prostoročn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9" name="Prostoročn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0" name="Prostoročn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1" name="Prostoročn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2" name="Prostoročn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3" name="Prostoročn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4" name="Prostoročn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5" name="Prostoročn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6" name="Prostoročn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7" name="Prostoročn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8" name="Prostoročn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9" name="Prostoročn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0" name="Prostoročn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1" name="Prostoročn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2" name="Prostoročn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3" name="Prostoročn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4" name="Prostoročn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5" name="Prostoročn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6" name="Prostoročn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7" name="Prostoročn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8" name="Prostoročn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9" name="Prostoročn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0" name="Prostoročn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1" name="Prostoročn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2" name="Prostoročn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3" name="Prostoročn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4" name="Prostoročn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5" name="Prostoročn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6" name="Prostoročn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7" name="Prostoročn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8" name="Prostoročn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9" name="Prostoročn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0" name="Prostoročn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1" name="Prostoročn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2" name="Prostoročn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3" name="Prostoročn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4" name="Prostoročn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noProof="0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noProof="0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sl-SI" noProof="0" smtClean="0"/>
              <a:t>16. 01. 2017</a:t>
            </a:fld>
            <a:endParaRPr lang="sl-SI" noProof="0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Prostoročn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58" name="Prostoročn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59" name="Prostoročn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0" name="Prostoročn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1" name="Prostoročn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2" name="Prostoročn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3" name="Prostoročn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4" name="Prostoročn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5" name="Prostoročn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6" name="Prostoročn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7" name="Prostoročn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8" name="Prostoročn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9" name="Prostoročn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0" name="Prostoročn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1" name="Prostoročn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2" name="Prostoročn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3" name="Prostoročn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4" name="Prostoročn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5" name="Prostoročn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6" name="Prostoročn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7" name="Prostoročn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8" name="Prostoročn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9" name="Prostoročn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0" name="Prostoročn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1" name="Prostoročn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2" name="Prostoročn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3" name="Prostoročn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4" name="Prostoročn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5" name="Prostoročn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6" name="Prostoročn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7" name="Prostoročn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8" name="Prostoročn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9" name="Prostoročn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0" name="Prostoročn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1" name="Prostoročn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2" name="Prostoročn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3" name="Prostoročn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4" name="Prostoročn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5" name="Prostoročn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6" name="Prostoročn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7" name="Prostoročn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8" name="Prostoročn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9" name="Prostoročn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0" name="Prostoročn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1" name="Prostoročn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2" name="Prostoročn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3" name="Prostoročn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4" name="Prostoročn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5" name="Prostoročn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6" name="Prostoročn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7" name="Prostoročn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8" name="Prostoročn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9" name="Prostoročn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0" name="Prostoročn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1" name="Prostoročn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2" name="Prostoročn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3" name="Prostoročn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4" name="Prostoročn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5" name="Prostoročn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6" name="Prostoročn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7" name="Prostoročn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8" name="Prostoročn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9" name="Prostoročn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0" name="Prostoročn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1" name="Prostoročn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2" name="Prostoročn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3" name="Prostoročn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4" name="Prostoročn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5" name="Prostoročn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6" name="Prostoročn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7" name="Prostoročn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8" name="Prostoročn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9" name="Prostoročn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0" name="Prostoročn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noProof="0" dirty="0">
                <a:ln>
                  <a:noFill/>
                </a:ln>
              </a:endParaRPr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sl-SI" noProof="0" smtClean="0"/>
              <a:t>16. 01. 2017</a:t>
            </a:fld>
            <a:endParaRPr lang="sl-SI" noProof="0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sl-SI" noProof="0" smtClean="0"/>
              <a:t>16. 01. 2017</a:t>
            </a:fld>
            <a:endParaRPr lang="sl-SI" noProof="0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Skupina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Skupina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Prostoročno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Prostoročno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Prostoročno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Prostoro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Prostoro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Prostoro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Prostoro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Prostoro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Prostoro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Prostoro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Prostoro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Prostoro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Prostoro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Prostoro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Prostoro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Prostoro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Prostoro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Prostoro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Prostoro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Prostoro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Prostoro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Prostoro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Prostoro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Prostoro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Prostoro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Prostoro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Prostoro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Prostoro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Prostoro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Prostoro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Prostoro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Prostoro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Prostoro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Prostoro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Prostoro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Prostoro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Prostoro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Prostoro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Prostoro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Prostoro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Prostoro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Prostoro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Prostoro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Prostoro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Prostoro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Prostoro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Prostoro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Prostoro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Prostoro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Prostoro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Prostoro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Prostoro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Prostoro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Prostoro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Prostoro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Prostoro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Prostoro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Prostoro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Prostoro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Prostoro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Prostoro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Prostoro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Prostoro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Prostoro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Prostoro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Prostoro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Prostoro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Prostoro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Prostoro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Prostoro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Prostoro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Prostoro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Prostoro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Prostoro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Skupina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Prostoročno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Prostoročno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Prostoročno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Prostoro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Prostoro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Prostoro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Prostoro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Prostoro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Prostoro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Prostoro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Prostoro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Prostoro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Prostoro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Prostoro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Prostoro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Prostoro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Prostoro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Prostoro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Prostoro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Prostoro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Prostoro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Prostoro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Prostoro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Prostoro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Prostoro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Prostoro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Prostoro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Prostoro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Prostoro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Prostoro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Prostoro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Prostoro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Prostoro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Prostoro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Prostoro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Prostoro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Prostoro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Prostoro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Prostoro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Prostoro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Prostoro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Prostoro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Prostoro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Prostoro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Prostoro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Prostoro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Prostoro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Prostoro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Prostoro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Prostoro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Prostoro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Prostoro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Prostoro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Prostoro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Prostoro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Prostoro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Prostoro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Prostoro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Prostoro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Prostoro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Prostoro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Prostoro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Prostoro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Prostoro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Prostoro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Prostoro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Prostoro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Prostoro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Prostoro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Prostoro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Prostoro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Prostoro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Prostoro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Prostoro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Skupina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Skupina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Prostoročno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Prostoročno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Prostoročno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Prostoro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Prostoro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Prostoro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Prostoro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Prostoro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Prostoro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Prostoro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Prostoro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Prostoro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Prostoro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Prostoro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Prostoro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Prostoro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Prostoro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Prostoro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Prostoro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Prostoro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Prostoro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Prostoro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Prostoro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Prostoro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Prostoro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Prostoro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Prostoro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Prostoro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Prostoro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Prostoro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Prostoro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Prostoro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Prostoro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Prostoro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Prostoro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Prostoro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Prostoro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Prostoro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Prostoro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Prostoro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Prostoro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Prostoro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Prostoro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Prostoro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Prostoro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Prostoro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Prostoro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Prostoro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Prostoro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Prostoro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Prostoro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Prostoro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Prostoro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Prostoro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Prostoro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Prostoro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Prostoro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Prostoro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Prostoro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Prostoro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Prostoro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Prostoro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Prostoro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Prostoro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Prostoro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Prostoro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Prostoro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Prostoro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Prostoro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Prostoro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Prostoro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Prostoro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Prostoro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Prostoro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Skupina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Prostoročno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Prostoročno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Prostoročno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Prostoro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Prostoro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Prostoro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Prostoro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Prostoro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Prostoro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Prostoro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Prostoro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Prostoro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Prostoro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Prostoro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Prostoro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Prostoro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Prostoro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Prostoro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Prostoro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Prostoro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Prostoro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Prostoro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Prostoro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Prostoro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Prostoro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Prostoro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Prostoro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Prostoro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Prostoro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Prostoro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Prostoro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Prostoro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Prostoro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Prostoro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Prostoro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Prostoro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Prostoro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Prostoro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Prostoro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Prostoro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Prostoro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Prostoro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Prostoro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Prostoro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Prostoro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Prostoro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Prostoro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Prostoro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Prostoro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Prostoro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Prostoro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Prostoro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Prostoro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Prostoro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Prostoro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Prostoro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Prostoro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Prostoro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Prostoro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Prostoro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Prostoro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Prostoro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Prostoro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Prostoro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Prostoro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Prostoro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Prostoro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Prostoro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Prostoro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Prostoro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Prostoro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Prostoro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Prostoro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Prostoro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noProof="0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sl-SI" noProof="0" smtClean="0"/>
              <a:t>16. 01. 2017</a:t>
            </a:fld>
            <a:endParaRPr lang="sl-SI" noProof="0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Skupina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Skupina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Prostoročno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Prostoročno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Prostoročno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Prostoro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Prostoro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Prostoro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Prostoro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Prostoro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Prostoro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Prostoro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Prostoro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Prostoro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Prostoro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Prostoro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Prostoro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Prostoro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Prostoro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Prostoro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Prostoro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Prostoro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Prostoro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Prostoro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Prostoro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Prostoro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Prostoro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Prostoro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Prostoro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Prostoro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Prostoro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Prostoro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Prostoro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Prostoro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Prostoro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Prostoro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Prostoro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Prostoro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Prostoro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Prostoro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Prostoro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Prostoro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Prostoro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Prostoro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Prostoro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Prostoro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Prostoro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Prostoro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Prostoro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Prostoro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Prostoro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Prostoro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Prostoro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Prostoro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Prostoro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Prostoro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Prostoro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Prostoro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Prostoro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Prostoro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Prostoro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Prostoro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Prostoro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Prostoro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Prostoro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Prostoro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Prostoro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Prostoro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Prostoro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Prostoro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Prostoro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Prostoro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Prostoro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Prostoro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Prostoro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Prostoro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Skupina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Prostoročno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Prostoročno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Prostoročno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Prostoro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Prostoro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Prostoro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Prostoro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Prostoro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Prostoro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Prostoro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Prostoro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Prostoro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Prostoro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Prostoro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Prostoro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Prostoro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Prostoro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Prostoro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Prostoro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Prostoro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Prostoro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Prostoro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Prostoro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Prostoro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Prostoro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Prostoro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Prostoro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Prostoro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Prostoro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Prostoro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Prostoro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Prostoro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Prostoro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Prostoro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Prostoro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Prostoro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Prostoro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Prostoro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Prostoro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Prostoro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Prostoro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Prostoro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Prostoro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Prostoro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Prostoro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Prostoro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Prostoro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Prostoro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Prostoro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Prostoro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Prostoro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Prostoro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Prostoro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Prostoro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Prostoro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Prostoro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Prostoro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Prostoro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Prostoro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Prostoro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Prostoro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Prostoro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Prostoro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Prostoro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Prostoro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Prostoro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Prostoro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Prostoro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Prostoro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Prostoro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Prostoro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Prostoro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Prostoro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Prostoro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Skupina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Skupina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Prostoročno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Prostoročno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Prostoročno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Prostoro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Prostoro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Prostoro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Prostoro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Prostoro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Prostoro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Prostoro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Prostoro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Prostoro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Prostoro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Prostoro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Prostoro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Prostoro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Prostoro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Prostoro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Prostoro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Prostoro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Prostoro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Prostoro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Prostoro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Prostoro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Prostoro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Prostoro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Prostoro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Prostoro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Prostoro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Prostoro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Prostoro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Prostoro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Prostoro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Prostoro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Prostoro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Prostoro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Prostoro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Prostoro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Prostoro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Prostoro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Prostoro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Prostoro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Prostoro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Prostoro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Prostoro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Prostoro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Prostoro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Prostoro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Prostoro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Prostoro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Prostoro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Prostoro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Prostoro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Prostoro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Prostoro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Prostoro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Prostoro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Prostoro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Prostoro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Prostoro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Prostoro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Prostoro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Prostoro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Prostoro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Prostoro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Prostoro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Prostoro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Prostoro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Prostoro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Prostoro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Prostoro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Prostoro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Prostoro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Prostoro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Skupina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Prostoročno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Prostoročno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Prostoročno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Prostoročno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Prostoročno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Prostoročno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Prostoročno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Prostoročno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Prostoročno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Prostoročno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Prostoročno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Prostoročno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Prostoročno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Prostoročno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Prostoročno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Prostoročno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Prostoročno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Prostoročno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Prostoročno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Prostoročno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Prostoročno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Prostoročno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Prostoročno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Prostoročno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Prostoročno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Prostoročno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Prostoročno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Prostoročno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Prostoročno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Prostoročno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Prostoročno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Prostoročno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Prostoročno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Prostoročno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Prostoročno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Prostoročno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Prostoročno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Prostoročno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Prostoročno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Prostoročno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Prostoročno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Prostoročno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Prostoročno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Prostoročno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Prostoročno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Prostoročno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Prostoročno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Prostoročno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Prostoročno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Prostoročno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Prostoročno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Prostoročno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Prostoročno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Prostoročno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Prostoročno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Prostoročno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Prostoročno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Prostoročno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Prostoročno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Prostoročno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Prostoročno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Prostoročno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Prostoročno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Prostoročno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Prostoročno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Prostoročno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Prostoročno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Prostoročno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Prostoročno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Prostoročno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Prostoročno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Prostoročno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Prostoročno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Prostoročno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noProof="0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sl-SI" noProof="0" smtClean="0"/>
              <a:t>16. 01. 2017</a:t>
            </a:fld>
            <a:endParaRPr lang="sl-SI" noProof="0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dirty="0" smtClean="0"/>
              <a:t>Uredite sloge besedila matrice</a:t>
            </a:r>
          </a:p>
          <a:p>
            <a:pPr lvl="1"/>
            <a:r>
              <a:rPr lang="sl-SI" noProof="0" dirty="0" smtClean="0"/>
              <a:t>Druga raven</a:t>
            </a:r>
          </a:p>
          <a:p>
            <a:pPr lvl="2"/>
            <a:r>
              <a:rPr lang="sl-SI" noProof="0" dirty="0" smtClean="0"/>
              <a:t>Tretja raven</a:t>
            </a:r>
          </a:p>
          <a:p>
            <a:pPr lvl="3"/>
            <a:r>
              <a:rPr lang="sl-SI" noProof="0" dirty="0" smtClean="0"/>
              <a:t>Četrta raven</a:t>
            </a:r>
          </a:p>
          <a:p>
            <a:pPr lvl="4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sl-SI" noProof="0" smtClean="0"/>
              <a:pPr/>
              <a:t>16. 01. 2017</a:t>
            </a:fld>
            <a:endParaRPr lang="sl-SI" noProof="0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noProof="0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5H8iLZeB80" TargetMode="External"/><Relationship Id="rId2" Type="http://schemas.openxmlformats.org/officeDocument/2006/relationships/hyperlink" Target="http://www.youtube.com/watch?v=a6U3SSu_Y4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scYSQyzaz2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TK6mT-nShY" TargetMode="External"/><Relationship Id="rId2" Type="http://schemas.openxmlformats.org/officeDocument/2006/relationships/hyperlink" Target="http://www.youtube.com/watch?v=dtnipJ4LmV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l-SI" sz="6600" dirty="0" smtClean="0">
                <a:latin typeface="Consolas"/>
              </a:rPr>
              <a:t>Vpis v srednjo šolo</a:t>
            </a:r>
            <a:endParaRPr lang="sl-SI" sz="6600" b="0" i="0" dirty="0">
              <a:solidFill>
                <a:schemeClr val="tx1"/>
              </a:solidFill>
              <a:latin typeface="Consolas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sl-SI" b="0" i="0" dirty="0" err="1" smtClean="0">
                <a:solidFill>
                  <a:schemeClr val="tx1">
                    <a:tint val="75000"/>
                  </a:schemeClr>
                </a:solidFill>
              </a:rPr>
              <a:t>Pija</a:t>
            </a:r>
            <a:r>
              <a:rPr lang="sl-SI" b="0" i="0" smtClean="0">
                <a:solidFill>
                  <a:schemeClr val="tx1">
                    <a:tint val="75000"/>
                  </a:schemeClr>
                </a:solidFill>
              </a:rPr>
              <a:t> Samec, ŠSD</a:t>
            </a:r>
            <a:endParaRPr lang="sl-SI" b="0" i="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Omejitev vpisa</a:t>
            </a:r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224592"/>
              </p:ext>
            </p:extLst>
          </p:nvPr>
        </p:nvGraphicFramePr>
        <p:xfrm>
          <a:off x="1629916" y="1844824"/>
          <a:ext cx="907300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89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Izbirni postopek na šolah z omejitvijo vpisa</a:t>
            </a:r>
            <a:endParaRPr lang="sl-SI" dirty="0"/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150330"/>
              </p:ext>
            </p:extLst>
          </p:nvPr>
        </p:nvGraphicFramePr>
        <p:xfrm>
          <a:off x="1522413" y="19050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315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Seznam šol, ki so v šolskem letu 206/17 omejile vpis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sl-SI" altLang="sl-SI" sz="2000" dirty="0"/>
              <a:t>Biotehniška šola Maribor</a:t>
            </a:r>
          </a:p>
          <a:p>
            <a:pPr lvl="1">
              <a:spcBef>
                <a:spcPct val="0"/>
              </a:spcBef>
            </a:pPr>
            <a:r>
              <a:rPr lang="sl-SI" altLang="sl-SI" b="1" dirty="0"/>
              <a:t>program </a:t>
            </a:r>
            <a:r>
              <a:rPr lang="sl-SI" altLang="sl-SI" b="1" dirty="0">
                <a:solidFill>
                  <a:srgbClr val="00B0F0"/>
                </a:solidFill>
              </a:rPr>
              <a:t>Veterinarski tehnik </a:t>
            </a:r>
            <a:r>
              <a:rPr lang="sl-SI" altLang="sl-SI" b="1" dirty="0"/>
              <a:t>(točke iz ocen 127) </a:t>
            </a:r>
          </a:p>
          <a:p>
            <a:pPr>
              <a:spcBef>
                <a:spcPct val="0"/>
              </a:spcBef>
            </a:pPr>
            <a:r>
              <a:rPr lang="sl-SI" altLang="sl-SI" sz="2000" dirty="0"/>
              <a:t>Srednja šola za oblikovanje Maribor</a:t>
            </a:r>
          </a:p>
          <a:p>
            <a:pPr lvl="1">
              <a:spcBef>
                <a:spcPct val="0"/>
              </a:spcBef>
            </a:pPr>
            <a:r>
              <a:rPr lang="sl-SI" altLang="sl-SI" b="1" dirty="0"/>
              <a:t>program </a:t>
            </a:r>
            <a:r>
              <a:rPr lang="sl-SI" altLang="sl-SI" b="1" dirty="0">
                <a:solidFill>
                  <a:srgbClr val="00B0F0"/>
                </a:solidFill>
              </a:rPr>
              <a:t>Medijski tehnik </a:t>
            </a:r>
            <a:r>
              <a:rPr lang="sl-SI" altLang="sl-SI" b="1" dirty="0"/>
              <a:t>(točke iz ocen 122, točke iz NPZ 110)</a:t>
            </a:r>
          </a:p>
          <a:p>
            <a:pPr lvl="1">
              <a:spcBef>
                <a:spcPct val="0"/>
              </a:spcBef>
            </a:pPr>
            <a:r>
              <a:rPr lang="sl-SI" altLang="sl-SI" b="1" dirty="0"/>
              <a:t>program </a:t>
            </a:r>
            <a:r>
              <a:rPr lang="sl-SI" altLang="sl-SI" b="1" dirty="0">
                <a:solidFill>
                  <a:srgbClr val="00B0F0"/>
                </a:solidFill>
              </a:rPr>
              <a:t>Tehnik oblikovanja </a:t>
            </a:r>
            <a:r>
              <a:rPr lang="sl-SI" altLang="sl-SI" b="1" dirty="0"/>
              <a:t>(točke iz ocen 120)</a:t>
            </a:r>
          </a:p>
          <a:p>
            <a:pPr lvl="1">
              <a:spcBef>
                <a:spcPct val="0"/>
              </a:spcBef>
            </a:pPr>
            <a:r>
              <a:rPr lang="sl-SI" altLang="sl-SI" b="1" dirty="0"/>
              <a:t>program</a:t>
            </a:r>
            <a:r>
              <a:rPr lang="sl-SI" altLang="sl-SI" b="1" dirty="0">
                <a:solidFill>
                  <a:srgbClr val="00B0F0"/>
                </a:solidFill>
              </a:rPr>
              <a:t> Frizer </a:t>
            </a:r>
            <a:r>
              <a:rPr lang="sl-SI" altLang="sl-SI" b="1" dirty="0"/>
              <a:t>(točke iz ocen 98, točke iz NPZ 74)</a:t>
            </a:r>
          </a:p>
          <a:p>
            <a:pPr>
              <a:spcBef>
                <a:spcPct val="0"/>
              </a:spcBef>
            </a:pPr>
            <a:r>
              <a:rPr lang="sl-SI" altLang="sl-SI" sz="2000" dirty="0"/>
              <a:t>Srednja zdravstvena in kozmetična šola Maribor</a:t>
            </a:r>
          </a:p>
          <a:p>
            <a:pPr lvl="1">
              <a:spcBef>
                <a:spcPct val="0"/>
              </a:spcBef>
            </a:pPr>
            <a:r>
              <a:rPr lang="sl-SI" altLang="sl-SI" b="1" dirty="0"/>
              <a:t>program </a:t>
            </a:r>
            <a:r>
              <a:rPr lang="sl-SI" altLang="sl-SI" b="1" dirty="0">
                <a:solidFill>
                  <a:srgbClr val="00B0F0"/>
                </a:solidFill>
              </a:rPr>
              <a:t>Bolničar – negovalec </a:t>
            </a:r>
            <a:r>
              <a:rPr lang="sl-SI" altLang="sl-SI" b="1" dirty="0"/>
              <a:t>(točke iz ocen 110)</a:t>
            </a:r>
          </a:p>
          <a:p>
            <a:pPr lvl="1">
              <a:spcBef>
                <a:spcPct val="0"/>
              </a:spcBef>
            </a:pPr>
            <a:r>
              <a:rPr lang="sl-SI" altLang="sl-SI" b="1" dirty="0"/>
              <a:t>program </a:t>
            </a:r>
            <a:r>
              <a:rPr lang="sl-SI" altLang="sl-SI" b="1" dirty="0">
                <a:solidFill>
                  <a:srgbClr val="00B0F0"/>
                </a:solidFill>
              </a:rPr>
              <a:t>Kozmetični tehnik </a:t>
            </a:r>
            <a:r>
              <a:rPr lang="sl-SI" altLang="sl-SI" b="1" dirty="0"/>
              <a:t>(točke iz ocen 141)</a:t>
            </a:r>
          </a:p>
          <a:p>
            <a:pPr lvl="1">
              <a:spcBef>
                <a:spcPct val="0"/>
              </a:spcBef>
            </a:pPr>
            <a:r>
              <a:rPr lang="sl-SI" altLang="sl-SI" b="1" dirty="0"/>
              <a:t>program </a:t>
            </a:r>
            <a:r>
              <a:rPr lang="sl-SI" altLang="sl-SI" b="1" dirty="0">
                <a:solidFill>
                  <a:srgbClr val="00B0F0"/>
                </a:solidFill>
              </a:rPr>
              <a:t>Zdravstvena nega </a:t>
            </a:r>
            <a:r>
              <a:rPr lang="sl-SI" altLang="sl-SI" b="1" dirty="0"/>
              <a:t>(točke iz ocen 131)</a:t>
            </a:r>
          </a:p>
          <a:p>
            <a:pPr>
              <a:spcBef>
                <a:spcPct val="0"/>
              </a:spcBef>
            </a:pPr>
            <a:r>
              <a:rPr lang="sl-SI" altLang="sl-SI" sz="2000" dirty="0"/>
              <a:t>Tehniški šolski center – Srednja strojna šola Maribor</a:t>
            </a:r>
          </a:p>
          <a:p>
            <a:pPr lvl="1">
              <a:spcBef>
                <a:spcPct val="0"/>
              </a:spcBef>
            </a:pPr>
            <a:r>
              <a:rPr lang="sl-SI" altLang="sl-SI" b="1" dirty="0"/>
              <a:t>program </a:t>
            </a:r>
            <a:r>
              <a:rPr lang="sl-SI" altLang="sl-SI" b="1" dirty="0">
                <a:solidFill>
                  <a:srgbClr val="00B0F0"/>
                </a:solidFill>
              </a:rPr>
              <a:t>Tehnik </a:t>
            </a:r>
            <a:r>
              <a:rPr lang="sl-SI" altLang="sl-SI" b="1" dirty="0" err="1">
                <a:solidFill>
                  <a:srgbClr val="00B0F0"/>
                </a:solidFill>
              </a:rPr>
              <a:t>mehatronike</a:t>
            </a:r>
            <a:r>
              <a:rPr lang="sl-SI" altLang="sl-SI" b="1" dirty="0">
                <a:solidFill>
                  <a:srgbClr val="00B0F0"/>
                </a:solidFill>
              </a:rPr>
              <a:t> </a:t>
            </a:r>
            <a:r>
              <a:rPr lang="sl-SI" altLang="sl-SI" b="1" dirty="0"/>
              <a:t>(točke iz ocen 129) </a:t>
            </a:r>
          </a:p>
          <a:p>
            <a:pPr>
              <a:spcBef>
                <a:spcPct val="0"/>
              </a:spcBef>
            </a:pPr>
            <a:r>
              <a:rPr lang="sl-SI" altLang="sl-SI" sz="2000" dirty="0"/>
              <a:t>II. gimnazija Maribor</a:t>
            </a:r>
          </a:p>
          <a:p>
            <a:pPr lvl="1">
              <a:spcBef>
                <a:spcPct val="0"/>
              </a:spcBef>
            </a:pPr>
            <a:r>
              <a:rPr lang="sl-SI" altLang="sl-SI" b="1" dirty="0"/>
              <a:t>program </a:t>
            </a:r>
            <a:r>
              <a:rPr lang="sl-SI" altLang="sl-SI" b="1" dirty="0">
                <a:solidFill>
                  <a:srgbClr val="00B0F0"/>
                </a:solidFill>
              </a:rPr>
              <a:t>Gimnazija </a:t>
            </a:r>
            <a:r>
              <a:rPr lang="sl-SI" altLang="sl-SI" b="1" dirty="0"/>
              <a:t>(točke iz ocen 171)</a:t>
            </a:r>
          </a:p>
          <a:p>
            <a:pPr lvl="1">
              <a:spcBef>
                <a:spcPct val="0"/>
              </a:spcBef>
            </a:pPr>
            <a:r>
              <a:rPr lang="sl-SI" altLang="sl-SI" b="1" dirty="0"/>
              <a:t>program </a:t>
            </a:r>
            <a:r>
              <a:rPr lang="sl-SI" altLang="sl-SI" b="1" dirty="0">
                <a:solidFill>
                  <a:srgbClr val="00B0F0"/>
                </a:solidFill>
              </a:rPr>
              <a:t>Gimnazija</a:t>
            </a:r>
            <a:r>
              <a:rPr lang="sl-SI" altLang="sl-SI" b="1" dirty="0"/>
              <a:t> (š) (točke iz ocen in športnih dosežkov 180, točke iz NPZ 168)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6811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Vpis na šole brez omejitve vpisa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2566020" y="2276872"/>
            <a:ext cx="726372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Do konca šolskega leta </a:t>
            </a:r>
          </a:p>
          <a:p>
            <a:pPr algn="ctr"/>
            <a:r>
              <a:rPr lang="sl-SI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dostavite spričevalo in</a:t>
            </a:r>
          </a:p>
          <a:p>
            <a:pPr algn="ctr"/>
            <a:r>
              <a:rPr lang="sl-SI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v</a:t>
            </a:r>
            <a:r>
              <a:rPr lang="sl-SI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so zahtevano</a:t>
            </a:r>
          </a:p>
          <a:p>
            <a:pPr algn="ctr"/>
            <a:r>
              <a:rPr lang="sl-SI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</a:t>
            </a:r>
            <a:r>
              <a:rPr lang="sl-SI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okumentacijo.  </a:t>
            </a:r>
            <a:endParaRPr lang="sl-SI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980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18870247"/>
              </p:ext>
            </p:extLst>
          </p:nvPr>
        </p:nvGraphicFramePr>
        <p:xfrm>
          <a:off x="2133972" y="332656"/>
          <a:ext cx="8280920" cy="623198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58062">
                  <a:extLst>
                    <a:ext uri="{9D8B030D-6E8A-4147-A177-3AD203B41FA5}">
                      <a16:colId xmlns:a16="http://schemas.microsoft.com/office/drawing/2014/main" val="2724039373"/>
                    </a:ext>
                  </a:extLst>
                </a:gridCol>
                <a:gridCol w="6422858">
                  <a:extLst>
                    <a:ext uri="{9D8B030D-6E8A-4147-A177-3AD203B41FA5}">
                      <a16:colId xmlns:a16="http://schemas.microsoft.com/office/drawing/2014/main" val="1508144267"/>
                    </a:ext>
                  </a:extLst>
                </a:gridCol>
              </a:tblGrid>
              <a:tr h="281531"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DATUM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DEJAVNOST</a:t>
                      </a:r>
                      <a:endParaRPr lang="sl-S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174049"/>
                  </a:ext>
                </a:extLst>
              </a:tr>
              <a:tr h="341100"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23. 01.</a:t>
                      </a:r>
                      <a:r>
                        <a:rPr lang="sl-SI" sz="1400" baseline="0" dirty="0" smtClean="0"/>
                        <a:t> 2017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Izid Razpisa za vpis v srednje šole</a:t>
                      </a:r>
                      <a:r>
                        <a:rPr lang="sl-SI" sz="1400" baseline="0" dirty="0" smtClean="0"/>
                        <a:t> in dijaške domove. </a:t>
                      </a:r>
                      <a:endParaRPr lang="sl-S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458578"/>
                  </a:ext>
                </a:extLst>
              </a:tr>
              <a:tr h="341100"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10. in</a:t>
                      </a:r>
                      <a:r>
                        <a:rPr lang="sl-SI" sz="1400" baseline="0" dirty="0" smtClean="0"/>
                        <a:t> 11. 02. 2017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Informativni dnevi v srednjih šolah in dijaških domovih. </a:t>
                      </a:r>
                      <a:endParaRPr lang="sl-S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818456"/>
                  </a:ext>
                </a:extLst>
              </a:tr>
              <a:tr h="341100"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28. 02. 2017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Prijava za opravljanje preizkusa</a:t>
                      </a:r>
                      <a:r>
                        <a:rPr lang="sl-SI" sz="1400" baseline="0" dirty="0" smtClean="0"/>
                        <a:t> nadarjenosti in posredovanje dokazil o športnih dosežkih.</a:t>
                      </a:r>
                      <a:endParaRPr lang="sl-S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933318"/>
                  </a:ext>
                </a:extLst>
              </a:tr>
              <a:tr h="341100"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06. do 18. 03. 2017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Opravljanje preizkusov nadarjenosti. </a:t>
                      </a:r>
                      <a:endParaRPr lang="sl-S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162740"/>
                  </a:ext>
                </a:extLst>
              </a:tr>
              <a:tr h="341100"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do</a:t>
                      </a:r>
                      <a:r>
                        <a:rPr lang="sl-SI" sz="1400" baseline="0" dirty="0" smtClean="0"/>
                        <a:t> 27. 03. 2017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Posredovanje</a:t>
                      </a:r>
                      <a:r>
                        <a:rPr lang="sl-SI" sz="1400" baseline="0" dirty="0" smtClean="0"/>
                        <a:t> potrdil o uspešno opravljenem preizkusu nadarjenost ali potrdil o izpolnjevanju športnih pogojev.</a:t>
                      </a:r>
                      <a:endParaRPr lang="sl-S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02848"/>
                  </a:ext>
                </a:extLst>
              </a:tr>
              <a:tr h="341100"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04. 04. 2017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Zadnji dan za oddajo prijav za vpis v srednjo</a:t>
                      </a:r>
                      <a:r>
                        <a:rPr lang="sl-SI" sz="1400" baseline="0" dirty="0" smtClean="0"/>
                        <a:t> šolo. </a:t>
                      </a:r>
                      <a:endParaRPr lang="sl-S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044162"/>
                  </a:ext>
                </a:extLst>
              </a:tr>
              <a:tr h="341100"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25. 04. 2017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Zadnji dan za prenos prijave</a:t>
                      </a:r>
                      <a:r>
                        <a:rPr lang="sl-SI" sz="1400" baseline="0" dirty="0" smtClean="0"/>
                        <a:t> za vpis v srednjo šolo. </a:t>
                      </a:r>
                      <a:endParaRPr lang="sl-S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186265"/>
                  </a:ext>
                </a:extLst>
              </a:tr>
              <a:tr h="341100"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04. 05.</a:t>
                      </a:r>
                      <a:r>
                        <a:rPr lang="sl-SI" sz="1400" baseline="0" dirty="0" smtClean="0"/>
                        <a:t> 2017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NPZ</a:t>
                      </a:r>
                      <a:r>
                        <a:rPr lang="sl-SI" sz="1400" baseline="0" dirty="0" smtClean="0"/>
                        <a:t> iz </a:t>
                      </a:r>
                      <a:r>
                        <a:rPr lang="sl-SI" sz="1400" baseline="0" dirty="0" smtClean="0"/>
                        <a:t>slovenščine</a:t>
                      </a:r>
                      <a:endParaRPr lang="sl-S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213743"/>
                  </a:ext>
                </a:extLst>
              </a:tr>
              <a:tr h="341100"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08. 05. 2017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NPZ </a:t>
                      </a:r>
                      <a:r>
                        <a:rPr lang="sl-SI" sz="1400" dirty="0" smtClean="0"/>
                        <a:t>iz matematike.</a:t>
                      </a:r>
                      <a:endParaRPr lang="sl-S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252611"/>
                  </a:ext>
                </a:extLst>
              </a:tr>
              <a:tr h="341100"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10. 05. 2017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NPZ iz biologije.</a:t>
                      </a:r>
                      <a:r>
                        <a:rPr lang="sl-SI" sz="1400" baseline="0" dirty="0" smtClean="0"/>
                        <a:t> </a:t>
                      </a:r>
                      <a:endParaRPr lang="sl-S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450193"/>
                  </a:ext>
                </a:extLst>
              </a:tr>
              <a:tr h="341100"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30. 06. 2017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Objava omejitve</a:t>
                      </a:r>
                      <a:r>
                        <a:rPr lang="sl-SI" sz="1400" baseline="0" dirty="0" smtClean="0"/>
                        <a:t> vpisa na posameznih programih. </a:t>
                      </a:r>
                      <a:endParaRPr lang="sl-S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859208"/>
                  </a:ext>
                </a:extLst>
              </a:tr>
              <a:tr h="34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  <a:latin typeface="+mn-lt"/>
                        </a:rPr>
                        <a:t>od 19. do</a:t>
                      </a:r>
                      <a:r>
                        <a:rPr lang="sl-SI" sz="1400" baseline="0" dirty="0" smtClean="0">
                          <a:effectLst/>
                          <a:latin typeface="+mn-lt"/>
                        </a:rPr>
                        <a:t> 22. 06. 2017</a:t>
                      </a:r>
                      <a:endParaRPr lang="sl-SI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  <a:latin typeface="+mn-lt"/>
                        </a:rPr>
                        <a:t>Posredovanje vpisne dokumentacije</a:t>
                      </a:r>
                      <a:r>
                        <a:rPr lang="sl-SI" sz="1400" baseline="0" dirty="0" smtClean="0">
                          <a:effectLst/>
                          <a:latin typeface="+mn-lt"/>
                        </a:rPr>
                        <a:t> in začetek izbirnega postopka. </a:t>
                      </a:r>
                      <a:endParaRPr lang="sl-SI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5331671"/>
                  </a:ext>
                </a:extLst>
              </a:tr>
              <a:tr h="34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  <a:latin typeface="+mn-lt"/>
                        </a:rPr>
                        <a:t>22. 06. 2017</a:t>
                      </a:r>
                      <a:endParaRPr lang="sl-SI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  <a:latin typeface="+mn-lt"/>
                        </a:rPr>
                        <a:t>Objava rezultatov 1. </a:t>
                      </a:r>
                      <a:r>
                        <a:rPr lang="sl-SI" sz="1400" baseline="0" dirty="0" smtClean="0">
                          <a:effectLst/>
                          <a:latin typeface="+mn-lt"/>
                        </a:rPr>
                        <a:t>kroga izbirnega postopka. Tisti kandidati, ki ne bodo izbrani v 1. krogu, se uvrstijo v 2. krog. </a:t>
                      </a:r>
                      <a:endParaRPr lang="sl-SI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0381584"/>
                  </a:ext>
                </a:extLst>
              </a:tr>
              <a:tr h="34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  <a:latin typeface="+mn-lt"/>
                        </a:rPr>
                        <a:t>30. 06. 2017</a:t>
                      </a:r>
                      <a:endParaRPr lang="sl-SI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  <a:latin typeface="+mn-lt"/>
                        </a:rPr>
                        <a:t>Objava rezultatov 2. izbirnega kroga.</a:t>
                      </a:r>
                      <a:r>
                        <a:rPr lang="sl-SI" sz="1400" baseline="0" dirty="0" smtClean="0">
                          <a:effectLst/>
                          <a:latin typeface="+mn-lt"/>
                        </a:rPr>
                        <a:t> </a:t>
                      </a:r>
                      <a:endParaRPr lang="sl-SI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2798473"/>
                  </a:ext>
                </a:extLst>
              </a:tr>
              <a:tr h="34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  <a:latin typeface="+mn-lt"/>
                        </a:rPr>
                        <a:t>05. 07. 2017</a:t>
                      </a:r>
                      <a:endParaRPr lang="sl-SI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  <a:latin typeface="+mn-lt"/>
                        </a:rPr>
                        <a:t>Objava prostih mest za vpis,</a:t>
                      </a:r>
                      <a:r>
                        <a:rPr lang="sl-SI" sz="1400" baseline="0" dirty="0" smtClean="0">
                          <a:effectLst/>
                          <a:latin typeface="+mn-lt"/>
                        </a:rPr>
                        <a:t> ki jih na svoji spletni strani objavi MIZŠ. </a:t>
                      </a:r>
                      <a:endParaRPr lang="sl-SI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236046"/>
                  </a:ext>
                </a:extLst>
              </a:tr>
              <a:tr h="34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</a:rPr>
                        <a:t>31. 08. 2017</a:t>
                      </a:r>
                      <a:endParaRPr lang="sl-SI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</a:rPr>
                        <a:t>Vpis v srednje šole, ki še imajo prosta mesta. 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2703638"/>
                  </a:ext>
                </a:extLst>
              </a:tr>
            </a:tbl>
          </a:graphicData>
        </a:graphic>
      </p:graphicFrame>
      <p:sp>
        <p:nvSpPr>
          <p:cNvPr id="5" name="Naslov 4"/>
          <p:cNvSpPr>
            <a:spLocks noGrp="1"/>
          </p:cNvSpPr>
          <p:nvPr>
            <p:ph type="title" idx="4294967295"/>
          </p:nvPr>
        </p:nvSpPr>
        <p:spPr>
          <a:xfrm>
            <a:off x="981844" y="0"/>
            <a:ext cx="936104" cy="6409457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sl-SI" sz="5400" b="1" dirty="0" smtClean="0">
                <a:solidFill>
                  <a:srgbClr val="00B0F0"/>
                </a:solidFill>
              </a:rPr>
              <a:t>ROKOVNIK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735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Štipendije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b="1" dirty="0" smtClean="0">
                <a:solidFill>
                  <a:srgbClr val="00B0F0"/>
                </a:solidFill>
              </a:rPr>
              <a:t>ZOISOVA ŠTIPENDIJA</a:t>
            </a:r>
          </a:p>
          <a:p>
            <a:r>
              <a:rPr lang="sl-SI" b="1" dirty="0" smtClean="0">
                <a:solidFill>
                  <a:srgbClr val="00B0F0"/>
                </a:solidFill>
              </a:rPr>
              <a:t>KADROVSKA ŠTIPENDIJA</a:t>
            </a:r>
          </a:p>
          <a:p>
            <a:r>
              <a:rPr lang="sl-SI" b="1" dirty="0" smtClean="0">
                <a:solidFill>
                  <a:srgbClr val="00B0F0"/>
                </a:solidFill>
              </a:rPr>
              <a:t>ŠTIPENDIJA ZA MEDNARODNO MOBILNOST</a:t>
            </a:r>
          </a:p>
          <a:p>
            <a:r>
              <a:rPr lang="sl-SI" b="1" dirty="0" smtClean="0">
                <a:solidFill>
                  <a:srgbClr val="00B0F0"/>
                </a:solidFill>
              </a:rPr>
              <a:t>DRŽAVNA ŠTIPENDIJA</a:t>
            </a:r>
          </a:p>
          <a:p>
            <a:r>
              <a:rPr lang="sl-SI" b="1" dirty="0" smtClean="0">
                <a:solidFill>
                  <a:srgbClr val="00B0F0"/>
                </a:solidFill>
              </a:rPr>
              <a:t>OBČINSKA ŠTIPENDIJA</a:t>
            </a:r>
          </a:p>
          <a:p>
            <a:r>
              <a:rPr lang="sl-SI" b="1" dirty="0" smtClean="0">
                <a:solidFill>
                  <a:srgbClr val="00B0F0"/>
                </a:solidFill>
              </a:rPr>
              <a:t>ŠTIPENDIJA ZA DEFICITARNE POKLICE</a:t>
            </a:r>
          </a:p>
          <a:p>
            <a:endParaRPr lang="sl-SI" dirty="0" smtClean="0"/>
          </a:p>
          <a:p>
            <a:pPr lvl="1"/>
            <a:endParaRPr lang="sl-SI" sz="1700" dirty="0">
              <a:solidFill>
                <a:prstClr val="white"/>
              </a:solidFill>
            </a:endParaRPr>
          </a:p>
          <a:p>
            <a:pPr lvl="1"/>
            <a:endParaRPr lang="sl-SI" sz="1700" dirty="0" smtClean="0">
              <a:solidFill>
                <a:prstClr val="white"/>
              </a:solidFill>
            </a:endParaRPr>
          </a:p>
          <a:p>
            <a:pPr lvl="1"/>
            <a:endParaRPr lang="sl-SI" sz="1700" dirty="0" smtClean="0">
              <a:solidFill>
                <a:prstClr val="white"/>
              </a:solidFill>
            </a:endParaRPr>
          </a:p>
          <a:p>
            <a:pPr lvl="1"/>
            <a:endParaRPr lang="sl-SI" sz="1700" dirty="0" smtClean="0">
              <a:solidFill>
                <a:prstClr val="white"/>
              </a:solidFill>
            </a:endParaRPr>
          </a:p>
          <a:p>
            <a:pPr lvl="1"/>
            <a:endParaRPr lang="sl-SI" dirty="0"/>
          </a:p>
        </p:txBody>
      </p:sp>
      <p:sp>
        <p:nvSpPr>
          <p:cNvPr id="21" name="Interaktivni gumb: Naprej ali naslednji 20">
            <a:hlinkClick r:id="rId2" highlightClick="1"/>
          </p:cNvPr>
          <p:cNvSpPr/>
          <p:nvPr/>
        </p:nvSpPr>
        <p:spPr>
          <a:xfrm>
            <a:off x="10560295" y="5229200"/>
            <a:ext cx="1188641" cy="1224136"/>
          </a:xfrm>
          <a:prstGeom prst="actionButtonForwardNex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Interaktivni gumb: Naprej ali naslednji 22">
            <a:hlinkClick r:id="rId3" highlightClick="1"/>
          </p:cNvPr>
          <p:cNvSpPr/>
          <p:nvPr/>
        </p:nvSpPr>
        <p:spPr>
          <a:xfrm>
            <a:off x="7318548" y="5229200"/>
            <a:ext cx="1296144" cy="1224136"/>
          </a:xfrm>
          <a:prstGeom prst="actionButtonForwardNex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Interaktivni gumb: Naprej ali naslednji 23">
            <a:hlinkClick r:id="rId4" highlightClick="1"/>
          </p:cNvPr>
          <p:cNvSpPr/>
          <p:nvPr/>
        </p:nvSpPr>
        <p:spPr>
          <a:xfrm>
            <a:off x="8974731" y="5229200"/>
            <a:ext cx="1224137" cy="1224136"/>
          </a:xfrm>
          <a:prstGeom prst="actionButtonForwardNex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595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Iskani poklici</a:t>
            </a:r>
            <a:endParaRPr lang="sl-SI" dirty="0"/>
          </a:p>
        </p:txBody>
      </p:sp>
      <p:pic>
        <p:nvPicPr>
          <p:cNvPr id="10" name="Označba mesta vsebine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892" y="1844824"/>
            <a:ext cx="4968552" cy="486680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428" y="2492896"/>
            <a:ext cx="50101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Program „Kam in kako“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endParaRPr lang="sl-SI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dirty="0" smtClean="0"/>
              <a:t>Vse </a:t>
            </a:r>
            <a:r>
              <a:rPr lang="sl-SI" dirty="0"/>
              <a:t>to lahko preverite s pomočjo računalniškega </a:t>
            </a:r>
            <a:r>
              <a:rPr lang="sl-SI" dirty="0" smtClean="0"/>
              <a:t>programa </a:t>
            </a:r>
          </a:p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dirty="0" smtClean="0"/>
              <a:t>ki vam je na voljo na spletnih straneh Zavoda RS za zaposlovanje.</a:t>
            </a:r>
          </a:p>
          <a:p>
            <a:pPr marL="0" indent="0" algn="ctr">
              <a:buNone/>
            </a:pP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3934172" y="3356992"/>
            <a:ext cx="4484563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KAM IN KAKO</a:t>
            </a:r>
            <a:endParaRPr lang="sl-SI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2277989" y="1860407"/>
            <a:ext cx="7632848" cy="864096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/>
                </a:solidFill>
              </a:rPr>
              <a:t>Bi radi izvedeli, kateri poklici so primerni za vas? Bi radi spoznali poklice, ki jih še ne poznate? </a:t>
            </a:r>
          </a:p>
        </p:txBody>
      </p:sp>
      <p:sp>
        <p:nvSpPr>
          <p:cNvPr id="9" name="Interaktivni gumb: Naprej ali naslednji 8">
            <a:hlinkClick r:id="rId2" highlightClick="1"/>
          </p:cNvPr>
          <p:cNvSpPr/>
          <p:nvPr/>
        </p:nvSpPr>
        <p:spPr>
          <a:xfrm>
            <a:off x="4726260" y="4889922"/>
            <a:ext cx="1152128" cy="1152128"/>
          </a:xfrm>
          <a:prstGeom prst="actionButtonForwardNex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Interaktivni gumb: Naprej ali naslednji 9">
            <a:hlinkClick r:id="rId3" highlightClick="1"/>
          </p:cNvPr>
          <p:cNvSpPr/>
          <p:nvPr/>
        </p:nvSpPr>
        <p:spPr>
          <a:xfrm>
            <a:off x="6670476" y="4892352"/>
            <a:ext cx="1133872" cy="1172587"/>
          </a:xfrm>
          <a:prstGeom prst="actionButtonForwardNex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670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Nekaj nasvetov …</a:t>
            </a:r>
            <a:endParaRPr lang="sl-SI" dirty="0"/>
          </a:p>
        </p:txBody>
      </p:sp>
      <p:pic>
        <p:nvPicPr>
          <p:cNvPr id="13" name="Označba mesta vsebine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7213" y="1905000"/>
            <a:ext cx="8534400" cy="4267200"/>
          </a:xfrm>
          <a:prstGeom prst="rect">
            <a:avLst/>
          </a:prstGeom>
        </p:spPr>
      </p:pic>
      <p:sp>
        <p:nvSpPr>
          <p:cNvPr id="14" name="Oblak 13"/>
          <p:cNvSpPr/>
          <p:nvPr/>
        </p:nvSpPr>
        <p:spPr>
          <a:xfrm>
            <a:off x="261764" y="2132856"/>
            <a:ext cx="4680520" cy="3600400"/>
          </a:xfrm>
          <a:prstGeom prst="cloudCallout">
            <a:avLst>
              <a:gd name="adj1" fmla="val 104432"/>
              <a:gd name="adj2" fmla="val -48233"/>
            </a:avLst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bg1"/>
                </a:solidFill>
              </a:rPr>
              <a:t>PREHRANA GIBANJE</a:t>
            </a:r>
          </a:p>
          <a:p>
            <a:pPr algn="ctr"/>
            <a:r>
              <a:rPr lang="sl-SI" sz="3200" b="1" dirty="0" smtClean="0">
                <a:solidFill>
                  <a:schemeClr val="bg1"/>
                </a:solidFill>
              </a:rPr>
              <a:t>SPANJE </a:t>
            </a:r>
          </a:p>
          <a:p>
            <a:pPr algn="ctr"/>
            <a:r>
              <a:rPr lang="sl-SI" sz="3200" b="1" dirty="0" smtClean="0">
                <a:solidFill>
                  <a:schemeClr val="bg1"/>
                </a:solidFill>
              </a:rPr>
              <a:t>URNIK UČENJA</a:t>
            </a:r>
            <a:endParaRPr lang="sl-SI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765820" y="2132856"/>
            <a:ext cx="10729192" cy="29099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sl-SI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Hvala za pozornost!</a:t>
            </a:r>
            <a:endParaRPr lang="sl-SI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317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Šolski sistem v Sloveniji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114738"/>
              </p:ext>
            </p:extLst>
          </p:nvPr>
        </p:nvGraphicFramePr>
        <p:xfrm>
          <a:off x="1522413" y="1905000"/>
          <a:ext cx="9143999" cy="4260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01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l-SI" sz="3200" b="0" i="0" dirty="0" smtClean="0">
                <a:solidFill>
                  <a:schemeClr val="tx1"/>
                </a:solidFill>
                <a:latin typeface="Consolas"/>
                <a:ea typeface="+mj-ea"/>
                <a:cs typeface="+mj-cs"/>
              </a:rPr>
              <a:t>Šolski sistem v Sloveniji</a:t>
            </a:r>
            <a:endParaRPr lang="sl-SI" sz="3200" b="0" i="0" dirty="0">
              <a:solidFill>
                <a:schemeClr val="tx1"/>
              </a:solidFill>
              <a:latin typeface="Consolas"/>
              <a:ea typeface="+mj-ea"/>
              <a:cs typeface="+mj-cs"/>
            </a:endParaRPr>
          </a:p>
        </p:txBody>
      </p:sp>
      <p:sp>
        <p:nvSpPr>
          <p:cNvPr id="14" name="Ograda vsebine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17220" indent="-34290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</a:pPr>
            <a:r>
              <a:rPr lang="sl-SI" sz="2400" b="0" i="0" dirty="0" smtClean="0">
                <a:solidFill>
                  <a:srgbClr val="00B0F0"/>
                </a:solidFill>
                <a:latin typeface="Corbel"/>
                <a:ea typeface="+mn-ea"/>
                <a:cs typeface="+mn-cs"/>
              </a:rPr>
              <a:t>OSNOVNOŠOLSKO IZOBRAŽEVANJE</a:t>
            </a:r>
          </a:p>
          <a:p>
            <a:pPr marL="891540" lvl="1" indent="-342900">
              <a:spcBef>
                <a:spcPts val="1800"/>
              </a:spcBef>
              <a:buClr>
                <a:schemeClr val="tx1"/>
              </a:buClr>
              <a:buSzPct val="80000"/>
            </a:pPr>
            <a:r>
              <a:rPr lang="sl-SI" dirty="0" smtClean="0">
                <a:latin typeface="Corbel"/>
              </a:rPr>
              <a:t>osnovne šole, osnovne šole s prilagojenim programom, glasbene šole, zavodi za vzgojo in izobraževanje otrok s posebnimi potrebami</a:t>
            </a:r>
          </a:p>
          <a:p>
            <a:pPr marL="891540" lvl="1" indent="-342900">
              <a:spcBef>
                <a:spcPts val="1800"/>
              </a:spcBef>
              <a:buClr>
                <a:schemeClr val="tx1"/>
              </a:buClr>
              <a:buSzPct val="80000"/>
            </a:pPr>
            <a:r>
              <a:rPr lang="sl-SI" dirty="0" smtClean="0">
                <a:latin typeface="Corbel"/>
              </a:rPr>
              <a:t>9 let osnovnošolske obveznosti in uspešno zaključen najmanj 7. razred </a:t>
            </a:r>
          </a:p>
          <a:p>
            <a:pPr marL="891540" lvl="1" indent="-342900">
              <a:spcBef>
                <a:spcPts val="1800"/>
              </a:spcBef>
              <a:buClr>
                <a:schemeClr val="tx1"/>
              </a:buClr>
              <a:buSzPct val="80000"/>
            </a:pPr>
            <a:r>
              <a:rPr lang="sl-SI" dirty="0" smtClean="0">
                <a:latin typeface="Corbel"/>
              </a:rPr>
              <a:t>uspešno zaključen 9. razred </a:t>
            </a:r>
            <a:endParaRPr lang="sl-SI" sz="2400" b="0" i="0" dirty="0" smtClean="0">
              <a:solidFill>
                <a:schemeClr val="tx1"/>
              </a:solidFill>
              <a:latin typeface="Corbel"/>
              <a:ea typeface="+mn-ea"/>
              <a:cs typeface="+mn-cs"/>
            </a:endParaRPr>
          </a:p>
          <a:p>
            <a:pPr marL="617220" indent="-34290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</a:pPr>
            <a:r>
              <a:rPr lang="sl-SI" dirty="0" smtClean="0">
                <a:solidFill>
                  <a:srgbClr val="00B0F0"/>
                </a:solidFill>
                <a:latin typeface="Corbel"/>
              </a:rPr>
              <a:t>SREDNJEŠOLSKO IZOBRAŽEVANJE</a:t>
            </a:r>
          </a:p>
          <a:p>
            <a:pPr marL="891540" lvl="1" indent="-342900">
              <a:spcBef>
                <a:spcPts val="1800"/>
              </a:spcBef>
              <a:buClr>
                <a:schemeClr val="tx1"/>
              </a:buClr>
              <a:buSzPct val="80000"/>
            </a:pPr>
            <a:r>
              <a:rPr lang="sl-SI" dirty="0" smtClean="0">
                <a:latin typeface="Corbel"/>
              </a:rPr>
              <a:t>gimnazije in srednje šole</a:t>
            </a:r>
          </a:p>
          <a:p>
            <a:pPr marL="891540" lvl="1" indent="-342900">
              <a:spcBef>
                <a:spcPts val="1800"/>
              </a:spcBef>
              <a:buClr>
                <a:schemeClr val="tx1"/>
              </a:buClr>
              <a:buSzPct val="80000"/>
            </a:pPr>
            <a:r>
              <a:rPr lang="sl-SI" dirty="0">
                <a:latin typeface="Corbel"/>
              </a:rPr>
              <a:t>s</a:t>
            </a:r>
            <a:r>
              <a:rPr lang="sl-SI" dirty="0" smtClean="0">
                <a:latin typeface="Corbel"/>
              </a:rPr>
              <a:t>plošno, poklicno, tehnično in srednje strokovno izobraževanje</a:t>
            </a:r>
          </a:p>
          <a:p>
            <a:pPr marL="617220" indent="-342900">
              <a:buClr>
                <a:schemeClr val="tx1"/>
              </a:buClr>
            </a:pPr>
            <a:r>
              <a:rPr lang="sl-SI" dirty="0" smtClean="0">
                <a:solidFill>
                  <a:srgbClr val="00B0F0"/>
                </a:solidFill>
                <a:latin typeface="Corbel"/>
              </a:rPr>
              <a:t>TERCIARNO IZOBRAŽEVANJE</a:t>
            </a:r>
          </a:p>
          <a:p>
            <a:pPr marL="891540" lvl="1" indent="-342900">
              <a:buClr>
                <a:schemeClr val="tx1"/>
              </a:buClr>
            </a:pPr>
            <a:r>
              <a:rPr lang="sl-SI" dirty="0" smtClean="0">
                <a:latin typeface="Corbel"/>
              </a:rPr>
              <a:t>v</a:t>
            </a:r>
            <a:r>
              <a:rPr lang="sl-SI" b="0" i="0" dirty="0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išje strokovno, visoko strokovno in univerzitetno izobraževanje</a:t>
            </a:r>
          </a:p>
          <a:p>
            <a:pPr marL="891540" lvl="1" indent="-342900">
              <a:buClr>
                <a:schemeClr val="tx1"/>
              </a:buClr>
            </a:pPr>
            <a:r>
              <a:rPr lang="sl-SI" dirty="0" smtClean="0">
                <a:latin typeface="Corbel"/>
              </a:rPr>
              <a:t>višje in visoke šole, fakultete, akademije in samostojni zavodi</a:t>
            </a:r>
            <a:endParaRPr lang="sl-SI" b="0" i="0" dirty="0" smtClean="0">
              <a:solidFill>
                <a:schemeClr val="tx1"/>
              </a:solidFill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6455394"/>
              </p:ext>
            </p:extLst>
          </p:nvPr>
        </p:nvGraphicFramePr>
        <p:xfrm>
          <a:off x="1845940" y="1700808"/>
          <a:ext cx="7704856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Srednješolsko izobraževanje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7464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Nižje poklicno izobraževanje (NPI)</a:t>
            </a:r>
            <a:endParaRPr lang="sl-SI" dirty="0"/>
          </a:p>
        </p:txBody>
      </p:sp>
      <p:sp>
        <p:nvSpPr>
          <p:cNvPr id="3" name="Elipsa 2"/>
          <p:cNvSpPr/>
          <p:nvPr/>
        </p:nvSpPr>
        <p:spPr>
          <a:xfrm>
            <a:off x="3430116" y="4255528"/>
            <a:ext cx="2160240" cy="2028056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bg2"/>
                </a:solidFill>
              </a:rPr>
              <a:t>TRAJANJE</a:t>
            </a:r>
          </a:p>
          <a:p>
            <a:pPr algn="ctr"/>
            <a:r>
              <a:rPr lang="sl-SI" dirty="0" smtClean="0"/>
              <a:t>2 leti.</a:t>
            </a:r>
            <a:endParaRPr lang="sl-SI" dirty="0"/>
          </a:p>
        </p:txBody>
      </p:sp>
      <p:sp>
        <p:nvSpPr>
          <p:cNvPr id="4" name="Elipsa 3"/>
          <p:cNvSpPr/>
          <p:nvPr/>
        </p:nvSpPr>
        <p:spPr>
          <a:xfrm>
            <a:off x="549796" y="1842318"/>
            <a:ext cx="3024336" cy="2880320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bg2"/>
                </a:solidFill>
              </a:rPr>
              <a:t>VPIS</a:t>
            </a:r>
          </a:p>
          <a:p>
            <a:pPr algn="ctr"/>
            <a:r>
              <a:rPr lang="sl-SI" dirty="0" smtClean="0"/>
              <a:t>Zaključena osnovna šola ali izpolnjena devetletna šolska obveznost in zaključen najmanj 7. razred. </a:t>
            </a:r>
            <a:endParaRPr lang="sl-SI" dirty="0"/>
          </a:p>
        </p:txBody>
      </p:sp>
      <p:sp>
        <p:nvSpPr>
          <p:cNvPr id="6" name="Elipsa 5"/>
          <p:cNvSpPr/>
          <p:nvPr/>
        </p:nvSpPr>
        <p:spPr>
          <a:xfrm>
            <a:off x="5374332" y="1874714"/>
            <a:ext cx="2664296" cy="2592288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bg2"/>
                </a:solidFill>
              </a:rPr>
              <a:t>ZAKLJUČEK</a:t>
            </a:r>
          </a:p>
          <a:p>
            <a:pPr algn="ctr"/>
            <a:r>
              <a:rPr lang="sl-SI" dirty="0" smtClean="0"/>
              <a:t>Zaključni izpit</a:t>
            </a:r>
          </a:p>
          <a:p>
            <a:pPr algn="ctr"/>
            <a:r>
              <a:rPr lang="sl-SI" dirty="0" smtClean="0"/>
              <a:t>(zagovor izdelka ali storitve).</a:t>
            </a:r>
            <a:endParaRPr lang="sl-SI" dirty="0"/>
          </a:p>
        </p:txBody>
      </p:sp>
      <p:sp>
        <p:nvSpPr>
          <p:cNvPr id="7" name="Elipsa 6"/>
          <p:cNvSpPr/>
          <p:nvPr/>
        </p:nvSpPr>
        <p:spPr>
          <a:xfrm>
            <a:off x="8218648" y="3201645"/>
            <a:ext cx="3240360" cy="3168352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bg2"/>
                </a:solidFill>
              </a:rPr>
              <a:t>KAM NAPREJ?</a:t>
            </a:r>
          </a:p>
          <a:p>
            <a:pPr algn="ctr"/>
            <a:r>
              <a:rPr lang="sl-SI" dirty="0" smtClean="0"/>
              <a:t>Srednje poklicno izobraževanje ali srednje strokovno izobraževanje,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928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Srednje poklicno izobraževanje (SPI)</a:t>
            </a:r>
            <a:endParaRPr lang="sl-SI" dirty="0"/>
          </a:p>
        </p:txBody>
      </p:sp>
      <p:sp>
        <p:nvSpPr>
          <p:cNvPr id="3" name="Elipsa 2"/>
          <p:cNvSpPr/>
          <p:nvPr/>
        </p:nvSpPr>
        <p:spPr>
          <a:xfrm>
            <a:off x="3297646" y="4382584"/>
            <a:ext cx="2088232" cy="1944216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bg2"/>
                </a:solidFill>
              </a:rPr>
              <a:t>TRAJANJE</a:t>
            </a:r>
          </a:p>
          <a:p>
            <a:pPr algn="ctr"/>
            <a:r>
              <a:rPr lang="sl-SI" dirty="0" smtClean="0"/>
              <a:t>3 leta.</a:t>
            </a:r>
            <a:endParaRPr lang="sl-SI" dirty="0"/>
          </a:p>
        </p:txBody>
      </p:sp>
      <p:sp>
        <p:nvSpPr>
          <p:cNvPr id="4" name="Elipsa 3"/>
          <p:cNvSpPr/>
          <p:nvPr/>
        </p:nvSpPr>
        <p:spPr>
          <a:xfrm>
            <a:off x="741362" y="1728686"/>
            <a:ext cx="2952328" cy="2830092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bg2"/>
                </a:solidFill>
              </a:rPr>
              <a:t>VPIS</a:t>
            </a:r>
          </a:p>
          <a:p>
            <a:pPr algn="ctr"/>
            <a:r>
              <a:rPr lang="sl-SI" dirty="0" smtClean="0"/>
              <a:t>Zaključna osnovna šola ali program nižjega poklicnega izobraževanja. </a:t>
            </a:r>
            <a:endParaRPr lang="sl-SI" dirty="0"/>
          </a:p>
        </p:txBody>
      </p:sp>
      <p:sp>
        <p:nvSpPr>
          <p:cNvPr id="5" name="Elipsa 4"/>
          <p:cNvSpPr/>
          <p:nvPr/>
        </p:nvSpPr>
        <p:spPr>
          <a:xfrm>
            <a:off x="5379156" y="1728686"/>
            <a:ext cx="3168352" cy="3096344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bg2"/>
                </a:solidFill>
              </a:rPr>
              <a:t>ZAKLJUČEK</a:t>
            </a:r>
          </a:p>
          <a:p>
            <a:pPr algn="ctr"/>
            <a:r>
              <a:rPr lang="sl-SI" dirty="0" smtClean="0"/>
              <a:t>Zaključni izpit:</a:t>
            </a:r>
          </a:p>
          <a:p>
            <a:pPr algn="ctr"/>
            <a:r>
              <a:rPr lang="sl-SI" dirty="0"/>
              <a:t>t</a:t>
            </a:r>
            <a:r>
              <a:rPr lang="sl-SI" dirty="0" smtClean="0"/>
              <a:t>eoretični del (SLJ) in praktični del (zagovor izdelka/storitve)</a:t>
            </a:r>
            <a:endParaRPr lang="sl-SI" dirty="0"/>
          </a:p>
        </p:txBody>
      </p:sp>
      <p:sp>
        <p:nvSpPr>
          <p:cNvPr id="6" name="Elipsa 5"/>
          <p:cNvSpPr/>
          <p:nvPr/>
        </p:nvSpPr>
        <p:spPr>
          <a:xfrm>
            <a:off x="8711158" y="3573016"/>
            <a:ext cx="2952328" cy="2880320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bg2"/>
                </a:solidFill>
              </a:rPr>
              <a:t>KAM NAPREJ?</a:t>
            </a:r>
          </a:p>
          <a:p>
            <a:pPr algn="ctr"/>
            <a:r>
              <a:rPr lang="sl-SI" dirty="0" smtClean="0"/>
              <a:t>Poklicno tehniško izobraževanje, poslovodski/delovodski ali mojstrski izpit.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905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Tehniško poklicno izobraževanje (TPI)</a:t>
            </a:r>
            <a:endParaRPr lang="sl-SI" dirty="0"/>
          </a:p>
        </p:txBody>
      </p:sp>
      <p:sp>
        <p:nvSpPr>
          <p:cNvPr id="4" name="Elipsa 3"/>
          <p:cNvSpPr/>
          <p:nvPr/>
        </p:nvSpPr>
        <p:spPr>
          <a:xfrm>
            <a:off x="2830948" y="4005064"/>
            <a:ext cx="2592288" cy="2448272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bg2"/>
                </a:solidFill>
              </a:rPr>
              <a:t>TRAJANJE</a:t>
            </a:r>
          </a:p>
          <a:p>
            <a:pPr algn="ctr"/>
            <a:r>
              <a:rPr lang="sl-SI" dirty="0" smtClean="0"/>
              <a:t>2 leti.</a:t>
            </a:r>
            <a:endParaRPr lang="sl-SI" dirty="0"/>
          </a:p>
        </p:txBody>
      </p:sp>
      <p:sp>
        <p:nvSpPr>
          <p:cNvPr id="5" name="Elipsa 4"/>
          <p:cNvSpPr/>
          <p:nvPr/>
        </p:nvSpPr>
        <p:spPr>
          <a:xfrm>
            <a:off x="261764" y="1916832"/>
            <a:ext cx="2808312" cy="2592288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bg2"/>
                </a:solidFill>
              </a:rPr>
              <a:t>VPIS</a:t>
            </a:r>
          </a:p>
          <a:p>
            <a:pPr algn="ctr"/>
            <a:r>
              <a:rPr lang="sl-SI" dirty="0" smtClean="0"/>
              <a:t>Zaključeno srednje poklicno izobraževanje.</a:t>
            </a:r>
            <a:endParaRPr lang="sl-SI" dirty="0"/>
          </a:p>
        </p:txBody>
      </p:sp>
      <p:sp>
        <p:nvSpPr>
          <p:cNvPr id="6" name="Elipsa 5"/>
          <p:cNvSpPr/>
          <p:nvPr/>
        </p:nvSpPr>
        <p:spPr>
          <a:xfrm>
            <a:off x="5210156" y="1772816"/>
            <a:ext cx="3188048" cy="3142335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bg2"/>
                </a:solidFill>
              </a:rPr>
              <a:t>ZAKLJUČEK</a:t>
            </a:r>
          </a:p>
          <a:p>
            <a:pPr algn="ctr"/>
            <a:r>
              <a:rPr lang="sl-SI" dirty="0" smtClean="0"/>
              <a:t>Poklicna matura: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dirty="0"/>
              <a:t>s</a:t>
            </a:r>
            <a:r>
              <a:rPr lang="sl-SI" dirty="0" smtClean="0"/>
              <a:t>kupni del (SLJ in strokovno-teoretični predmet)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dirty="0" smtClean="0"/>
              <a:t>Izbirni del (MAT/TJ in zagovor izdelka/storitve).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7" name="Elipsa 6"/>
          <p:cNvSpPr/>
          <p:nvPr/>
        </p:nvSpPr>
        <p:spPr>
          <a:xfrm>
            <a:off x="8470676" y="3395464"/>
            <a:ext cx="3312368" cy="3201888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bg2"/>
                </a:solidFill>
              </a:rPr>
              <a:t>KAM NAPREJ?</a:t>
            </a:r>
          </a:p>
          <a:p>
            <a:pPr algn="ctr"/>
            <a:r>
              <a:rPr lang="sl-SI" dirty="0" smtClean="0"/>
              <a:t>Višji in visoki strokovni programi, nekateri univerzitetni programi pa z opravljenim izbranim 5. predmetom iz splošne mature.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3940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Srednje strokovno izobraževanje (SSI)</a:t>
            </a:r>
            <a:endParaRPr lang="sl-SI" dirty="0"/>
          </a:p>
        </p:txBody>
      </p:sp>
      <p:sp>
        <p:nvSpPr>
          <p:cNvPr id="4" name="Elipsa 3"/>
          <p:cNvSpPr/>
          <p:nvPr/>
        </p:nvSpPr>
        <p:spPr>
          <a:xfrm>
            <a:off x="3284804" y="4149080"/>
            <a:ext cx="2123726" cy="2016224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bg2"/>
                </a:solidFill>
              </a:rPr>
              <a:t>TRAJANJE</a:t>
            </a:r>
          </a:p>
          <a:p>
            <a:pPr algn="ctr"/>
            <a:r>
              <a:rPr lang="sl-SI" dirty="0" smtClean="0"/>
              <a:t>4 leta.</a:t>
            </a:r>
            <a:endParaRPr lang="sl-SI" dirty="0"/>
          </a:p>
        </p:txBody>
      </p:sp>
      <p:sp>
        <p:nvSpPr>
          <p:cNvPr id="5" name="Elipsa 4"/>
          <p:cNvSpPr/>
          <p:nvPr/>
        </p:nvSpPr>
        <p:spPr>
          <a:xfrm>
            <a:off x="409011" y="1734802"/>
            <a:ext cx="2991601" cy="2924944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bg2"/>
                </a:solidFill>
              </a:rPr>
              <a:t>VPIS</a:t>
            </a:r>
          </a:p>
          <a:p>
            <a:pPr algn="ctr"/>
            <a:r>
              <a:rPr lang="sl-SI" dirty="0" smtClean="0"/>
              <a:t>Zaključena osnovna šola ali zaključen program nižje poklicnega izobraževanje. </a:t>
            </a:r>
            <a:endParaRPr lang="sl-SI" dirty="0"/>
          </a:p>
        </p:txBody>
      </p:sp>
      <p:sp>
        <p:nvSpPr>
          <p:cNvPr id="6" name="Elipsa 5"/>
          <p:cNvSpPr/>
          <p:nvPr/>
        </p:nvSpPr>
        <p:spPr>
          <a:xfrm>
            <a:off x="5274392" y="1734179"/>
            <a:ext cx="3096344" cy="2880320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/>
                </a:solidFill>
              </a:rPr>
              <a:t>ZAKLJUČEK</a:t>
            </a:r>
          </a:p>
          <a:p>
            <a:pPr algn="ctr"/>
            <a:r>
              <a:rPr lang="sl-SI" dirty="0"/>
              <a:t>Poklicna matura:</a:t>
            </a:r>
          </a:p>
          <a:p>
            <a:pPr algn="ctr"/>
            <a:r>
              <a:rPr lang="sl-SI" dirty="0"/>
              <a:t>skupni del (SLJ in strokovno-teoretični predmet)</a:t>
            </a:r>
          </a:p>
          <a:p>
            <a:pPr algn="ctr"/>
            <a:r>
              <a:rPr lang="sl-SI" dirty="0"/>
              <a:t>Izbirni del (MAT/TJ in zagovor izdelka/storitve).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391" y="3260455"/>
            <a:ext cx="3468925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3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Gimnazija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385" y="1747042"/>
            <a:ext cx="2133785" cy="2024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Elipsa 4"/>
          <p:cNvSpPr/>
          <p:nvPr/>
        </p:nvSpPr>
        <p:spPr>
          <a:xfrm>
            <a:off x="296331" y="1736812"/>
            <a:ext cx="2251508" cy="2124236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bg2"/>
                </a:solidFill>
              </a:rPr>
              <a:t>VPIS</a:t>
            </a:r>
          </a:p>
          <a:p>
            <a:pPr algn="ctr"/>
            <a:r>
              <a:rPr lang="sl-SI" dirty="0" smtClean="0"/>
              <a:t>Zaključena osnovna šola.</a:t>
            </a:r>
            <a:endParaRPr lang="sl-SI" dirty="0"/>
          </a:p>
        </p:txBody>
      </p:sp>
      <p:sp>
        <p:nvSpPr>
          <p:cNvPr id="6" name="Elipsa 5"/>
          <p:cNvSpPr/>
          <p:nvPr/>
        </p:nvSpPr>
        <p:spPr>
          <a:xfrm>
            <a:off x="1928343" y="3781318"/>
            <a:ext cx="2745297" cy="2669050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bg2"/>
                </a:solidFill>
              </a:rPr>
              <a:t>MERILA</a:t>
            </a:r>
          </a:p>
          <a:p>
            <a:pPr algn="ctr"/>
            <a:r>
              <a:rPr lang="sl-SI" dirty="0" smtClean="0"/>
              <a:t>Psihofizična pripravljenost, športni dosežki, preizkusi nadarjenosti.</a:t>
            </a:r>
            <a:endParaRPr lang="sl-SI" dirty="0"/>
          </a:p>
        </p:txBody>
      </p:sp>
      <p:sp>
        <p:nvSpPr>
          <p:cNvPr id="7" name="Elipsa 6"/>
          <p:cNvSpPr/>
          <p:nvPr/>
        </p:nvSpPr>
        <p:spPr>
          <a:xfrm>
            <a:off x="5833392" y="3529042"/>
            <a:ext cx="3240360" cy="3024336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bg2"/>
                </a:solidFill>
              </a:rPr>
              <a:t>ZAKLJUČEK</a:t>
            </a:r>
          </a:p>
          <a:p>
            <a:pPr algn="ctr"/>
            <a:r>
              <a:rPr lang="sl-SI" dirty="0" smtClean="0"/>
              <a:t>Splošna </a:t>
            </a:r>
            <a:r>
              <a:rPr lang="sl-SI" dirty="0" smtClean="0"/>
              <a:t>matura: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dirty="0"/>
              <a:t>o</a:t>
            </a:r>
            <a:r>
              <a:rPr lang="sl-SI" dirty="0" smtClean="0"/>
              <a:t>bvezni del (SJ, MAT, TJ),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dirty="0"/>
              <a:t>i</a:t>
            </a:r>
            <a:r>
              <a:rPr lang="sl-SI" dirty="0" smtClean="0"/>
              <a:t>zbirni del (2 predmeta). </a:t>
            </a:r>
            <a:endParaRPr lang="sl-SI" dirty="0"/>
          </a:p>
        </p:txBody>
      </p:sp>
      <p:sp>
        <p:nvSpPr>
          <p:cNvPr id="8" name="Elipsa 7"/>
          <p:cNvSpPr/>
          <p:nvPr/>
        </p:nvSpPr>
        <p:spPr>
          <a:xfrm>
            <a:off x="8974732" y="1736812"/>
            <a:ext cx="2880320" cy="2808312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bg2"/>
                </a:solidFill>
              </a:rPr>
              <a:t>KAM NAPREJ?</a:t>
            </a:r>
          </a:p>
          <a:p>
            <a:pPr algn="ctr"/>
            <a:r>
              <a:rPr lang="sl-SI" dirty="0" smtClean="0"/>
              <a:t>Vsi univerzitetni študijski programi.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39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_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F9B9E9E-0E2C-465D-8E49-0DE3CA49F9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Predstavitev z motivom šolske table (širokozaslonska)</Template>
  <TotalTime>0</TotalTime>
  <Words>779</Words>
  <Application>Microsoft Office PowerPoint</Application>
  <PresentationFormat>Po meri</PresentationFormat>
  <Paragraphs>171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6" baseType="lpstr">
      <vt:lpstr>Arial</vt:lpstr>
      <vt:lpstr>Calibri</vt:lpstr>
      <vt:lpstr>Consolas</vt:lpstr>
      <vt:lpstr>Corbel</vt:lpstr>
      <vt:lpstr>Times New Roman</vt:lpstr>
      <vt:lpstr>Wingdings</vt:lpstr>
      <vt:lpstr>Chalkboard_16x9</vt:lpstr>
      <vt:lpstr>Vpis v srednjo šolo</vt:lpstr>
      <vt:lpstr>Šolski sistem v Sloveniji</vt:lpstr>
      <vt:lpstr>Šolski sistem v Sloveniji</vt:lpstr>
      <vt:lpstr>Srednješolsko izobraževanje</vt:lpstr>
      <vt:lpstr>Nižje poklicno izobraževanje (NPI)</vt:lpstr>
      <vt:lpstr>Srednje poklicno izobraževanje (SPI)</vt:lpstr>
      <vt:lpstr>Tehniško poklicno izobraževanje (TPI)</vt:lpstr>
      <vt:lpstr>Srednje strokovno izobraževanje (SSI)</vt:lpstr>
      <vt:lpstr>Gimnazija</vt:lpstr>
      <vt:lpstr>Omejitev vpisa</vt:lpstr>
      <vt:lpstr>Izbirni postopek na šolah z omejitvijo vpisa</vt:lpstr>
      <vt:lpstr>Seznam šol, ki so v šolskem letu 206/17 omejile vpis</vt:lpstr>
      <vt:lpstr>Vpis na šole brez omejitve vpisa</vt:lpstr>
      <vt:lpstr>ROKOVNIK </vt:lpstr>
      <vt:lpstr>Štipendije</vt:lpstr>
      <vt:lpstr>Iskani poklici</vt:lpstr>
      <vt:lpstr>Program „Kam in kako“</vt:lpstr>
      <vt:lpstr>Nekaj nasvetov …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2017-01-11T17:44:05Z</dcterms:created>
  <dcterms:modified xsi:type="dcterms:W3CDTF">2017-01-16T16:46:08Z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